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5" r:id="rId6"/>
    <p:sldId id="267" r:id="rId7"/>
    <p:sldId id="266" r:id="rId8"/>
    <p:sldId id="270" r:id="rId9"/>
    <p:sldId id="269" r:id="rId10"/>
    <p:sldId id="271" r:id="rId11"/>
    <p:sldId id="272" r:id="rId12"/>
    <p:sldId id="273" r:id="rId13"/>
    <p:sldId id="274" r:id="rId14"/>
    <p:sldId id="268" r:id="rId15"/>
    <p:sldId id="275" r:id="rId16"/>
    <p:sldId id="277" r:id="rId17"/>
    <p:sldId id="276" r:id="rId18"/>
    <p:sldId id="278" r:id="rId19"/>
    <p:sldId id="264" r:id="rId20"/>
    <p:sldId id="262" r:id="rId21"/>
  </p:sldIdLst>
  <p:sldSz cx="9144000" cy="6858000" type="screen4x3"/>
  <p:notesSz cx="7099300" cy="10229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38" autoAdjust="0"/>
  </p:normalViewPr>
  <p:slideViewPr>
    <p:cSldViewPr>
      <p:cViewPr varScale="1">
        <p:scale>
          <a:sx n="128" d="100"/>
          <a:sy n="128" d="100"/>
        </p:scale>
        <p:origin x="-11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493"/>
          </a:xfrm>
          <a:prstGeom prst="rect">
            <a:avLst/>
          </a:prstGeom>
        </p:spPr>
        <p:txBody>
          <a:bodyPr vert="horz" lIns="99020" tIns="49510" rIns="99020" bIns="4951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493"/>
          </a:xfrm>
          <a:prstGeom prst="rect">
            <a:avLst/>
          </a:prstGeom>
        </p:spPr>
        <p:txBody>
          <a:bodyPr vert="horz" lIns="99020" tIns="49510" rIns="99020" bIns="49510" rtlCol="0"/>
          <a:lstStyle>
            <a:lvl1pPr algn="r">
              <a:defRPr sz="1300"/>
            </a:lvl1pPr>
          </a:lstStyle>
          <a:p>
            <a:fld id="{0D65720B-BD7E-4550-9543-F258DDEC94F4}" type="datetimeFigureOut">
              <a:rPr lang="de-DE" smtClean="0"/>
              <a:t>30.09.2010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20" tIns="49510" rIns="99020" bIns="4951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59179"/>
            <a:ext cx="5679440" cy="4603433"/>
          </a:xfrm>
          <a:prstGeom prst="rect">
            <a:avLst/>
          </a:prstGeom>
        </p:spPr>
        <p:txBody>
          <a:bodyPr vert="horz" lIns="99020" tIns="49510" rIns="99020" bIns="4951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16582"/>
            <a:ext cx="3076363" cy="511493"/>
          </a:xfrm>
          <a:prstGeom prst="rect">
            <a:avLst/>
          </a:prstGeom>
        </p:spPr>
        <p:txBody>
          <a:bodyPr vert="horz" lIns="99020" tIns="49510" rIns="99020" bIns="4951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16582"/>
            <a:ext cx="3076363" cy="511493"/>
          </a:xfrm>
          <a:prstGeom prst="rect">
            <a:avLst/>
          </a:prstGeom>
        </p:spPr>
        <p:txBody>
          <a:bodyPr vert="horz" lIns="99020" tIns="49510" rIns="99020" bIns="49510" rtlCol="0" anchor="b"/>
          <a:lstStyle>
            <a:lvl1pPr algn="r">
              <a:defRPr sz="1300"/>
            </a:lvl1pPr>
          </a:lstStyle>
          <a:p>
            <a:fld id="{7E052787-D709-452A-AD05-34EA1ED9AE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450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A4E8-FE66-4C8E-9341-B5BE9701F8D2}" type="datetime1">
              <a:rPr lang="de-DE" smtClean="0"/>
              <a:t>30.09.2010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C9D1D023-9808-466D-BC72-741EA1946E4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E5B5-2631-4BDA-BEA8-D4884544AFD6}" type="datetime1">
              <a:rPr lang="de-DE" smtClean="0"/>
              <a:t>30.09.2010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D023-9808-466D-BC72-741EA1946E4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1AC2-8F13-4AD7-BE5D-21482551F9C4}" type="datetime1">
              <a:rPr lang="de-DE" smtClean="0"/>
              <a:t>30.09.2010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D023-9808-466D-BC72-741EA1946E40}" type="slidenum">
              <a:rPr lang="de-DE" smtClean="0"/>
              <a:t>‹Nr.›</a:t>
            </a:fld>
            <a:endParaRPr lang="de-D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6B4CA-4565-4572-A6A4-A672A7159352}" type="datetime1">
              <a:rPr lang="de-DE" smtClean="0"/>
              <a:t>30.09.2010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D023-9808-466D-BC72-741EA1946E40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FAE3-58A4-4377-A76D-3ACDECBC9D6E}" type="datetime1">
              <a:rPr lang="de-DE" smtClean="0"/>
              <a:t>30.09.2010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D023-9808-466D-BC72-741EA1946E40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BA9B-69AD-4440-9B9E-0293CC7BE1DC}" type="datetime1">
              <a:rPr lang="de-DE" smtClean="0"/>
              <a:t>30.09.2010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D023-9808-466D-BC72-741EA1946E40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79A4-40E3-4CEC-B06B-6F7AE1690433}" type="datetime1">
              <a:rPr lang="de-DE" smtClean="0"/>
              <a:t>30.09.2010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D023-9808-466D-BC72-741EA1946E4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173F-D931-4A3C-8EB7-4D3A51565347}" type="datetime1">
              <a:rPr lang="de-DE" smtClean="0"/>
              <a:t>30.09.2010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D023-9808-466D-BC72-741EA1946E4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91B1-AF64-4BC9-9BE6-91FDE5BEE5CA}" type="datetime1">
              <a:rPr lang="de-DE" smtClean="0"/>
              <a:t>30.09.2010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D023-9808-466D-BC72-741EA1946E4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55ACE-6618-41D3-815D-FB76652794BD}" type="datetime1">
              <a:rPr lang="de-DE" smtClean="0"/>
              <a:t>30.09.2010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D023-9808-466D-BC72-741EA1946E40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8466-6BD1-4E2C-A6AD-E1C6B24A3BE5}" type="datetime1">
              <a:rPr lang="de-DE" smtClean="0"/>
              <a:t>30.09.2010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D023-9808-466D-BC72-741EA1946E40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E9A4F8F-2B89-44E4-9999-4F9173669D39}" type="datetime1">
              <a:rPr lang="de-DE" smtClean="0"/>
              <a:t>30.09.2010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9D1D023-9808-466D-BC72-741EA1946E40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buchananweb.co.uk/design_tips240.htm" TargetMode="External"/><Relationship Id="rId7" Type="http://schemas.openxmlformats.org/officeDocument/2006/relationships/hyperlink" Target="http://www.openssl.org/docs/ssl/SSL_CTX_set_verify.html" TargetMode="External"/><Relationship Id="rId2" Type="http://schemas.openxmlformats.org/officeDocument/2006/relationships/hyperlink" Target="http://wiki.cryptocd.org/Mail/WieFunktioniert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earch.cpan.org/dist/IO-Socket-SSL/SSL.pm" TargetMode="External"/><Relationship Id="rId5" Type="http://schemas.openxmlformats.org/officeDocument/2006/relationships/hyperlink" Target="http://stunnel.mirt.net/" TargetMode="External"/><Relationship Id="rId4" Type="http://schemas.openxmlformats.org/officeDocument/2006/relationships/hyperlink" Target="http://sourceforge.net/projects/adu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ADUM  </a:t>
            </a:r>
            <a:br>
              <a:rPr lang="de-DE" dirty="0" smtClean="0"/>
            </a:br>
            <a:r>
              <a:rPr lang="de-DE" dirty="0" smtClean="0"/>
              <a:t>Active Directory User Manager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IT-Security Workshop 2010</a:t>
            </a:r>
          </a:p>
          <a:p>
            <a:endParaRPr lang="de-DE" dirty="0"/>
          </a:p>
          <a:p>
            <a:r>
              <a:rPr lang="de-DE" dirty="0" smtClean="0"/>
              <a:t>Vortragender:</a:t>
            </a:r>
          </a:p>
          <a:p>
            <a:r>
              <a:rPr lang="de-DE" dirty="0" smtClean="0"/>
              <a:t>Carsten Krüger - </a:t>
            </a:r>
            <a:r>
              <a:rPr lang="de-DE" dirty="0" err="1" smtClean="0"/>
              <a:t>cakruege</a:t>
            </a:r>
            <a:r>
              <a:rPr lang="de-DE" dirty="0" smtClean="0"/>
              <a:t>@</a:t>
            </a:r>
            <a:r>
              <a:rPr lang="de-DE" dirty="0" err="1" smtClean="0"/>
              <a:t>inf</a:t>
            </a:r>
            <a:r>
              <a:rPr lang="de-DE" dirty="0" smtClean="0"/>
              <a:t>...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48680"/>
            <a:ext cx="16764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00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23928" y="2675467"/>
            <a:ext cx="4356472" cy="3450696"/>
          </a:xfrm>
        </p:spPr>
        <p:txBody>
          <a:bodyPr/>
          <a:lstStyle/>
          <a:p>
            <a:r>
              <a:rPr lang="de-DE" dirty="0" smtClean="0"/>
              <a:t>Empfängt </a:t>
            </a:r>
            <a:r>
              <a:rPr lang="de-DE" dirty="0" err="1" smtClean="0"/>
              <a:t>ADUM-Crypt-verschlüsselte</a:t>
            </a:r>
            <a:r>
              <a:rPr lang="de-DE" dirty="0" smtClean="0"/>
              <a:t> </a:t>
            </a:r>
            <a:r>
              <a:rPr lang="de-DE" dirty="0" smtClean="0"/>
              <a:t>Nachricht und legt im AD Konten an, ändert Passwörter, usw.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ADUM Server</a:t>
            </a: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1331640" y="3549456"/>
            <a:ext cx="1510350" cy="1384419"/>
            <a:chOff x="6565149" y="1700808"/>
            <a:chExt cx="1510350" cy="1384419"/>
          </a:xfrm>
        </p:grpSpPr>
        <p:grpSp>
          <p:nvGrpSpPr>
            <p:cNvPr id="5" name="Gruppieren 4"/>
            <p:cNvGrpSpPr/>
            <p:nvPr/>
          </p:nvGrpSpPr>
          <p:grpSpPr>
            <a:xfrm>
              <a:off x="6732240" y="1700808"/>
              <a:ext cx="981075" cy="1110831"/>
              <a:chOff x="4211960" y="2922615"/>
              <a:chExt cx="981075" cy="1110831"/>
            </a:xfrm>
          </p:grpSpPr>
          <p:pic>
            <p:nvPicPr>
              <p:cNvPr id="7" name="Grafik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02497" y="3802452"/>
                <a:ext cx="260994" cy="230994"/>
              </a:xfrm>
              <a:prstGeom prst="rect">
                <a:avLst/>
              </a:prstGeom>
            </p:spPr>
          </p:pic>
          <p:pic>
            <p:nvPicPr>
              <p:cNvPr id="8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11960" y="2922615"/>
                <a:ext cx="981075" cy="9747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6" name="Textfeld 5"/>
            <p:cNvSpPr txBox="1"/>
            <p:nvPr/>
          </p:nvSpPr>
          <p:spPr>
            <a:xfrm>
              <a:off x="6565149" y="2715895"/>
              <a:ext cx="1510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ADUM Server</a:t>
              </a:r>
              <a:endParaRPr lang="de-DE" dirty="0"/>
            </a:p>
          </p:txBody>
        </p:sp>
      </p:grp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D023-9808-466D-BC72-741EA1946E40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838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315299"/>
            <a:ext cx="1531194" cy="2268132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Symmetrische Verschlüsselung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Kurzeinführung Kryptografie</a:t>
            </a:r>
            <a:endParaRPr lang="de-DE" dirty="0"/>
          </a:p>
        </p:txBody>
      </p:sp>
      <p:pic>
        <p:nvPicPr>
          <p:cNvPr id="1026" name="Picture 2" descr="C:\Users\Carsten\AppData\Local\Microsoft\Windows\Temporary Internet Files\Content.IE5\ZR6BL3UU\MC90028092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429000"/>
            <a:ext cx="19653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uppieren 6"/>
          <p:cNvGrpSpPr/>
          <p:nvPr/>
        </p:nvGrpSpPr>
        <p:grpSpPr>
          <a:xfrm>
            <a:off x="6516216" y="3986480"/>
            <a:ext cx="1614545" cy="923330"/>
            <a:chOff x="6516216" y="3986480"/>
            <a:chExt cx="1614545" cy="923330"/>
          </a:xfrm>
        </p:grpSpPr>
        <p:sp>
          <p:nvSpPr>
            <p:cNvPr id="4" name="Textfeld 3"/>
            <p:cNvSpPr txBox="1"/>
            <p:nvPr/>
          </p:nvSpPr>
          <p:spPr>
            <a:xfrm>
              <a:off x="6880898" y="3986480"/>
              <a:ext cx="885179" cy="553998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de-DE" sz="3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1234</a:t>
              </a:r>
              <a:endParaRPr lang="de-DE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6516216" y="4540478"/>
              <a:ext cx="16145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/>
                <a:t>Symmetric</a:t>
              </a:r>
              <a:r>
                <a:rPr lang="de-DE" dirty="0"/>
                <a:t> </a:t>
              </a:r>
              <a:r>
                <a:rPr lang="de-DE" dirty="0" err="1"/>
                <a:t>key</a:t>
              </a:r>
              <a:endParaRPr lang="de-DE" dirty="0"/>
            </a:p>
          </p:txBody>
        </p:sp>
      </p:grp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D023-9808-466D-BC72-741EA1946E40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23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Asymmetrische Verschlüsselung</a:t>
            </a:r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Kurzeinführung Kryptografie</a:t>
            </a:r>
            <a:endParaRPr lang="de-DE" dirty="0"/>
          </a:p>
        </p:txBody>
      </p:sp>
      <p:pic>
        <p:nvPicPr>
          <p:cNvPr id="4" name="Picture 2" descr="C:\Users\Carsten\AppData\Local\Microsoft\Windows\Temporary Internet Files\Content.IE5\ZR6BL3UU\MC90028092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428999"/>
            <a:ext cx="19653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Grafik 17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985" y="3717032"/>
            <a:ext cx="1639228" cy="1230126"/>
          </a:xfrm>
          <a:prstGeom prst="rect">
            <a:avLst/>
          </a:prstGeom>
        </p:spPr>
      </p:pic>
      <p:grpSp>
        <p:nvGrpSpPr>
          <p:cNvPr id="194" name="Gruppieren 193"/>
          <p:cNvGrpSpPr/>
          <p:nvPr/>
        </p:nvGrpSpPr>
        <p:grpSpPr>
          <a:xfrm>
            <a:off x="3275854" y="3218441"/>
            <a:ext cx="2023390" cy="2927141"/>
            <a:chOff x="3275854" y="3218441"/>
            <a:chExt cx="2023390" cy="2927141"/>
          </a:xfrm>
        </p:grpSpPr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5854" y="3756899"/>
              <a:ext cx="864098" cy="1539058"/>
            </a:xfrm>
            <a:prstGeom prst="rect">
              <a:avLst/>
            </a:prstGeom>
          </p:spPr>
        </p:pic>
        <p:grpSp>
          <p:nvGrpSpPr>
            <p:cNvPr id="180" name="Gruppieren 179"/>
            <p:cNvGrpSpPr/>
            <p:nvPr/>
          </p:nvGrpSpPr>
          <p:grpSpPr>
            <a:xfrm>
              <a:off x="4139952" y="3218441"/>
              <a:ext cx="1159292" cy="1344919"/>
              <a:chOff x="4139952" y="3218441"/>
              <a:chExt cx="1159292" cy="1344919"/>
            </a:xfrm>
          </p:grpSpPr>
          <p:pic>
            <p:nvPicPr>
              <p:cNvPr id="7" name="Grafik 6"/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62782" y="3218441"/>
                <a:ext cx="864096" cy="997182"/>
              </a:xfrm>
              <a:prstGeom prst="rect">
                <a:avLst/>
              </a:prstGeom>
            </p:spPr>
          </p:pic>
          <p:sp>
            <p:nvSpPr>
              <p:cNvPr id="178" name="Textfeld 177"/>
              <p:cNvSpPr txBox="1"/>
              <p:nvPr/>
            </p:nvSpPr>
            <p:spPr>
              <a:xfrm>
                <a:off x="4139952" y="4194028"/>
                <a:ext cx="11592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Public </a:t>
                </a:r>
                <a:r>
                  <a:rPr lang="de-DE" dirty="0" err="1" smtClean="0"/>
                  <a:t>key</a:t>
                </a:r>
                <a:endParaRPr lang="de-DE" dirty="0"/>
              </a:p>
            </p:txBody>
          </p:sp>
        </p:grpSp>
        <p:grpSp>
          <p:nvGrpSpPr>
            <p:cNvPr id="181" name="Gruppieren 180"/>
            <p:cNvGrpSpPr/>
            <p:nvPr/>
          </p:nvGrpSpPr>
          <p:grpSpPr>
            <a:xfrm>
              <a:off x="4040566" y="4815664"/>
              <a:ext cx="1258678" cy="1329918"/>
              <a:chOff x="4040566" y="4815664"/>
              <a:chExt cx="1258678" cy="1329918"/>
            </a:xfrm>
          </p:grpSpPr>
          <p:pic>
            <p:nvPicPr>
              <p:cNvPr id="5" name="Grafik 4"/>
              <p:cNvPicPr>
                <a:picLocks noChangeAspect="1"/>
              </p:cNvPicPr>
              <p:nvPr/>
            </p:nvPicPr>
            <p:blipFill>
              <a:blip r:embed="rId6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V="1">
                <a:off x="4306798" y="4815664"/>
                <a:ext cx="576064" cy="960586"/>
              </a:xfrm>
              <a:prstGeom prst="rect">
                <a:avLst/>
              </a:prstGeom>
            </p:spPr>
          </p:pic>
          <p:sp>
            <p:nvSpPr>
              <p:cNvPr id="179" name="Textfeld 178"/>
              <p:cNvSpPr txBox="1"/>
              <p:nvPr/>
            </p:nvSpPr>
            <p:spPr>
              <a:xfrm>
                <a:off x="4040566" y="5776250"/>
                <a:ext cx="12586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Private </a:t>
                </a:r>
                <a:r>
                  <a:rPr lang="de-DE" dirty="0" err="1" smtClean="0"/>
                  <a:t>key</a:t>
                </a:r>
                <a:endParaRPr lang="de-DE" dirty="0"/>
              </a:p>
            </p:txBody>
          </p:sp>
        </p:grpSp>
      </p:grpSp>
      <p:grpSp>
        <p:nvGrpSpPr>
          <p:cNvPr id="182" name="Gruppieren 181"/>
          <p:cNvGrpSpPr/>
          <p:nvPr/>
        </p:nvGrpSpPr>
        <p:grpSpPr>
          <a:xfrm>
            <a:off x="6888117" y="4673025"/>
            <a:ext cx="1258678" cy="1329918"/>
            <a:chOff x="4040566" y="4815664"/>
            <a:chExt cx="1258678" cy="1329918"/>
          </a:xfrm>
        </p:grpSpPr>
        <p:pic>
          <p:nvPicPr>
            <p:cNvPr id="183" name="Grafik 182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4306798" y="4815664"/>
              <a:ext cx="576064" cy="960586"/>
            </a:xfrm>
            <a:prstGeom prst="rect">
              <a:avLst/>
            </a:prstGeom>
          </p:spPr>
        </p:pic>
        <p:sp>
          <p:nvSpPr>
            <p:cNvPr id="184" name="Textfeld 183"/>
            <p:cNvSpPr txBox="1"/>
            <p:nvPr/>
          </p:nvSpPr>
          <p:spPr>
            <a:xfrm>
              <a:off x="4040566" y="5776250"/>
              <a:ext cx="12586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Private </a:t>
              </a:r>
              <a:r>
                <a:rPr lang="de-DE" dirty="0" err="1" smtClean="0"/>
                <a:t>key</a:t>
              </a:r>
              <a:endParaRPr lang="de-DE" dirty="0"/>
            </a:p>
          </p:txBody>
        </p:sp>
      </p:grpSp>
      <p:grpSp>
        <p:nvGrpSpPr>
          <p:cNvPr id="191" name="Gruppieren 190"/>
          <p:cNvGrpSpPr/>
          <p:nvPr/>
        </p:nvGrpSpPr>
        <p:grpSpPr>
          <a:xfrm>
            <a:off x="6922526" y="3255680"/>
            <a:ext cx="1159292" cy="1344919"/>
            <a:chOff x="4139952" y="3218441"/>
            <a:chExt cx="1159292" cy="1344919"/>
          </a:xfrm>
        </p:grpSpPr>
        <p:pic>
          <p:nvPicPr>
            <p:cNvPr id="192" name="Grafik 191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2782" y="3218441"/>
              <a:ext cx="864096" cy="997182"/>
            </a:xfrm>
            <a:prstGeom prst="rect">
              <a:avLst/>
            </a:prstGeom>
          </p:spPr>
        </p:pic>
        <p:sp>
          <p:nvSpPr>
            <p:cNvPr id="193" name="Textfeld 192"/>
            <p:cNvSpPr txBox="1"/>
            <p:nvPr/>
          </p:nvSpPr>
          <p:spPr>
            <a:xfrm>
              <a:off x="4139952" y="4194028"/>
              <a:ext cx="1159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Public </a:t>
              </a:r>
              <a:r>
                <a:rPr lang="de-DE" dirty="0" err="1" smtClean="0"/>
                <a:t>key</a:t>
              </a:r>
              <a:endParaRPr lang="de-DE" dirty="0"/>
            </a:p>
          </p:txBody>
        </p:sp>
      </p:grp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D023-9808-466D-BC72-741EA1946E40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177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0" y="338138"/>
            <a:ext cx="8229600" cy="642937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Sourcecode </a:t>
            </a:r>
            <a:r>
              <a:rPr lang="de-DE" dirty="0" err="1" smtClean="0"/>
              <a:t>ADUM-Crypt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67544" y="1268760"/>
            <a:ext cx="40324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 Datenaustausch</a:t>
            </a:r>
          </a:p>
          <a:p>
            <a:r>
              <a:rPr lang="de-DE" sz="1000" dirty="0" err="1"/>
              <a:t>try</a:t>
            </a:r>
            <a:r>
              <a:rPr lang="de-DE" sz="1000" dirty="0"/>
              <a:t> {</a:t>
            </a:r>
          </a:p>
          <a:p>
            <a:r>
              <a:rPr lang="de-DE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// </a:t>
            </a:r>
            <a:r>
              <a:rPr lang="de-DE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DH Schlüssel generieren und verpacken</a:t>
            </a:r>
          </a:p>
          <a:p>
            <a:r>
              <a:rPr lang="de-DE" sz="1000" dirty="0" err="1"/>
              <a:t>generate</a:t>
            </a:r>
            <a:r>
              <a:rPr lang="de-DE" sz="1000" dirty="0"/>
              <a:t>_</a:t>
            </a:r>
            <a:r>
              <a:rPr lang="de-DE" sz="1000" dirty="0" err="1"/>
              <a:t>key</a:t>
            </a:r>
            <a:r>
              <a:rPr lang="de-DE" sz="1000" dirty="0"/>
              <a:t>( &amp;</a:t>
            </a:r>
            <a:r>
              <a:rPr lang="de-DE" sz="1000" dirty="0" err="1"/>
              <a:t>client</a:t>
            </a:r>
            <a:r>
              <a:rPr lang="de-DE" sz="1000" dirty="0"/>
              <a:t>_</a:t>
            </a:r>
            <a:r>
              <a:rPr lang="de-DE" sz="1000" dirty="0" err="1"/>
              <a:t>response</a:t>
            </a:r>
            <a:r>
              <a:rPr lang="de-DE" sz="1000" dirty="0"/>
              <a:t> );</a:t>
            </a:r>
          </a:p>
          <a:p>
            <a:r>
              <a:rPr lang="de-DE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// </a:t>
            </a:r>
            <a:r>
              <a:rPr lang="de-DE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Senden</a:t>
            </a:r>
          </a:p>
          <a:p>
            <a:r>
              <a:rPr lang="de-DE" sz="1000" dirty="0" err="1"/>
              <a:t>client</a:t>
            </a:r>
            <a:r>
              <a:rPr lang="de-DE" sz="1000" dirty="0"/>
              <a:t>_data_</a:t>
            </a:r>
            <a:r>
              <a:rPr lang="de-DE" sz="1000" dirty="0" err="1"/>
              <a:t>size</a:t>
            </a:r>
            <a:r>
              <a:rPr lang="de-DE" sz="1000" dirty="0"/>
              <a:t> = </a:t>
            </a:r>
            <a:r>
              <a:rPr lang="de-DE" sz="1000" dirty="0" err="1"/>
              <a:t>client</a:t>
            </a:r>
            <a:r>
              <a:rPr lang="de-DE" sz="1000" dirty="0"/>
              <a:t>_</a:t>
            </a:r>
            <a:r>
              <a:rPr lang="de-DE" sz="1000" dirty="0" err="1"/>
              <a:t>response.size</a:t>
            </a:r>
            <a:r>
              <a:rPr lang="de-DE" sz="1000" dirty="0"/>
              <a:t>();</a:t>
            </a:r>
          </a:p>
          <a:p>
            <a:r>
              <a:rPr lang="de-DE" sz="1000" dirty="0" err="1"/>
              <a:t>client</a:t>
            </a:r>
            <a:r>
              <a:rPr lang="de-DE" sz="1000" dirty="0"/>
              <a:t>_data = new BYTE[</a:t>
            </a:r>
            <a:r>
              <a:rPr lang="de-DE" sz="1000" dirty="0" err="1"/>
              <a:t>client</a:t>
            </a:r>
            <a:r>
              <a:rPr lang="de-DE" sz="1000" dirty="0"/>
              <a:t>_data_</a:t>
            </a:r>
            <a:r>
              <a:rPr lang="de-DE" sz="1000" dirty="0" err="1"/>
              <a:t>size</a:t>
            </a:r>
            <a:r>
              <a:rPr lang="de-DE" sz="1000" dirty="0"/>
              <a:t>+1];</a:t>
            </a:r>
          </a:p>
          <a:p>
            <a:r>
              <a:rPr lang="de-DE" sz="1000" dirty="0" err="1"/>
              <a:t>CopyMemory</a:t>
            </a:r>
            <a:r>
              <a:rPr lang="de-DE" sz="1000" dirty="0"/>
              <a:t>(</a:t>
            </a:r>
            <a:r>
              <a:rPr lang="de-DE" sz="1000" dirty="0" err="1"/>
              <a:t>client</a:t>
            </a:r>
            <a:r>
              <a:rPr lang="de-DE" sz="1000" dirty="0"/>
              <a:t>_data,</a:t>
            </a:r>
            <a:r>
              <a:rPr lang="de-DE" sz="1000" dirty="0" err="1"/>
              <a:t>client</a:t>
            </a:r>
            <a:r>
              <a:rPr lang="de-DE" sz="1000" dirty="0"/>
              <a:t>_</a:t>
            </a:r>
            <a:r>
              <a:rPr lang="de-DE" sz="1000" dirty="0" err="1"/>
              <a:t>response.c</a:t>
            </a:r>
            <a:r>
              <a:rPr lang="de-DE" sz="1000" dirty="0"/>
              <a:t>_</a:t>
            </a:r>
            <a:r>
              <a:rPr lang="de-DE" sz="1000" dirty="0" err="1"/>
              <a:t>str</a:t>
            </a:r>
            <a:r>
              <a:rPr lang="de-DE" sz="1000" dirty="0"/>
              <a:t>(),</a:t>
            </a:r>
            <a:r>
              <a:rPr lang="de-DE" sz="1000" dirty="0" err="1"/>
              <a:t>client</a:t>
            </a:r>
            <a:r>
              <a:rPr lang="de-DE" sz="1000" dirty="0"/>
              <a:t>_data_</a:t>
            </a:r>
            <a:r>
              <a:rPr lang="de-DE" sz="1000" dirty="0" err="1"/>
              <a:t>size</a:t>
            </a:r>
            <a:r>
              <a:rPr lang="de-DE" sz="1000" dirty="0"/>
              <a:t>);</a:t>
            </a:r>
          </a:p>
          <a:p>
            <a:r>
              <a:rPr lang="de-DE" sz="1000" dirty="0"/>
              <a:t>client-&gt;</a:t>
            </a:r>
            <a:r>
              <a:rPr lang="de-DE" sz="1000" dirty="0" err="1"/>
              <a:t>write</a:t>
            </a:r>
            <a:r>
              <a:rPr lang="de-DE" sz="1000" dirty="0"/>
              <a:t>( </a:t>
            </a:r>
            <a:r>
              <a:rPr lang="de-DE" sz="1000" dirty="0" err="1"/>
              <a:t>client</a:t>
            </a:r>
            <a:r>
              <a:rPr lang="de-DE" sz="1000" dirty="0"/>
              <a:t>_data, </a:t>
            </a:r>
            <a:r>
              <a:rPr lang="de-DE" sz="1000" dirty="0" err="1"/>
              <a:t>client</a:t>
            </a:r>
            <a:r>
              <a:rPr lang="de-DE" sz="1000" dirty="0"/>
              <a:t>_data_</a:t>
            </a:r>
            <a:r>
              <a:rPr lang="de-DE" sz="1000" dirty="0" err="1"/>
              <a:t>size</a:t>
            </a:r>
            <a:r>
              <a:rPr lang="de-DE" sz="1000" dirty="0"/>
              <a:t> );</a:t>
            </a:r>
          </a:p>
          <a:p>
            <a:r>
              <a:rPr lang="de-DE" sz="1000" dirty="0"/>
              <a:t>delete [] </a:t>
            </a:r>
            <a:r>
              <a:rPr lang="de-DE" sz="1000" dirty="0" err="1"/>
              <a:t>client</a:t>
            </a:r>
            <a:r>
              <a:rPr lang="de-DE" sz="1000" dirty="0"/>
              <a:t>_data;</a:t>
            </a:r>
          </a:p>
          <a:p>
            <a:r>
              <a:rPr lang="de-DE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// </a:t>
            </a:r>
            <a:r>
              <a:rPr lang="de-DE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Öffentlichen Schlüssel lesen ...</a:t>
            </a:r>
          </a:p>
          <a:p>
            <a:r>
              <a:rPr lang="de-DE" sz="1000" dirty="0"/>
              <a:t>client-&gt;</a:t>
            </a:r>
            <a:r>
              <a:rPr lang="de-DE" sz="1000" dirty="0" err="1"/>
              <a:t>read</a:t>
            </a:r>
            <a:r>
              <a:rPr lang="de-DE" sz="1000" dirty="0"/>
              <a:t>( &amp;</a:t>
            </a:r>
            <a:r>
              <a:rPr lang="de-DE" sz="1000" dirty="0" err="1"/>
              <a:t>client</a:t>
            </a:r>
            <a:r>
              <a:rPr lang="de-DE" sz="1000" dirty="0"/>
              <a:t>_data, &amp;</a:t>
            </a:r>
            <a:r>
              <a:rPr lang="de-DE" sz="1000" dirty="0" err="1"/>
              <a:t>client</a:t>
            </a:r>
            <a:r>
              <a:rPr lang="de-DE" sz="1000" dirty="0"/>
              <a:t>_data_</a:t>
            </a:r>
            <a:r>
              <a:rPr lang="de-DE" sz="1000" dirty="0" err="1"/>
              <a:t>size</a:t>
            </a:r>
            <a:r>
              <a:rPr lang="de-DE" sz="1000" dirty="0"/>
              <a:t> );</a:t>
            </a:r>
          </a:p>
          <a:p>
            <a:r>
              <a:rPr lang="de-DE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// </a:t>
            </a:r>
            <a:r>
              <a:rPr lang="de-DE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... und importieren</a:t>
            </a:r>
          </a:p>
          <a:p>
            <a:r>
              <a:rPr lang="de-DE" sz="1000" dirty="0" err="1"/>
              <a:t>import</a:t>
            </a:r>
            <a:r>
              <a:rPr lang="de-DE" sz="1000" dirty="0"/>
              <a:t>_</a:t>
            </a:r>
            <a:r>
              <a:rPr lang="de-DE" sz="1000" dirty="0" err="1"/>
              <a:t>key</a:t>
            </a:r>
            <a:r>
              <a:rPr lang="de-DE" sz="1000" dirty="0"/>
              <a:t>( </a:t>
            </a:r>
            <a:r>
              <a:rPr lang="de-DE" sz="1000" dirty="0" err="1"/>
              <a:t>client</a:t>
            </a:r>
            <a:r>
              <a:rPr lang="de-DE" sz="1000" dirty="0"/>
              <a:t>_data, </a:t>
            </a:r>
            <a:r>
              <a:rPr lang="de-DE" sz="1000" dirty="0" err="1"/>
              <a:t>client</a:t>
            </a:r>
            <a:r>
              <a:rPr lang="de-DE" sz="1000" dirty="0"/>
              <a:t>_data_</a:t>
            </a:r>
            <a:r>
              <a:rPr lang="de-DE" sz="1000" dirty="0" err="1"/>
              <a:t>size</a:t>
            </a:r>
            <a:r>
              <a:rPr lang="de-DE" sz="1000" dirty="0"/>
              <a:t> );</a:t>
            </a:r>
          </a:p>
          <a:p>
            <a:r>
              <a:rPr lang="de-DE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// </a:t>
            </a:r>
            <a:r>
              <a:rPr lang="de-DE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Verschlüsseln und verpacken</a:t>
            </a:r>
          </a:p>
          <a:p>
            <a:r>
              <a:rPr lang="de-DE" sz="1000" dirty="0" err="1"/>
              <a:t>encrypt</a:t>
            </a:r>
            <a:r>
              <a:rPr lang="de-DE" sz="1000" dirty="0"/>
              <a:t>_data( </a:t>
            </a:r>
            <a:r>
              <a:rPr lang="de-DE" sz="1000" dirty="0" err="1"/>
              <a:t>account</a:t>
            </a:r>
            <a:r>
              <a:rPr lang="de-DE" sz="1000" dirty="0"/>
              <a:t>_data, &amp;</a:t>
            </a:r>
            <a:r>
              <a:rPr lang="de-DE" sz="1000" dirty="0" err="1"/>
              <a:t>client</a:t>
            </a:r>
            <a:r>
              <a:rPr lang="de-DE" sz="1000" dirty="0"/>
              <a:t>_</a:t>
            </a:r>
            <a:r>
              <a:rPr lang="de-DE" sz="1000" dirty="0" err="1"/>
              <a:t>response</a:t>
            </a:r>
            <a:r>
              <a:rPr lang="de-DE" sz="1000" dirty="0"/>
              <a:t> );</a:t>
            </a:r>
          </a:p>
          <a:p>
            <a:r>
              <a:rPr lang="de-DE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// </a:t>
            </a:r>
            <a:r>
              <a:rPr lang="de-DE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Senden</a:t>
            </a:r>
          </a:p>
          <a:p>
            <a:r>
              <a:rPr lang="de-DE" sz="1000" dirty="0" err="1"/>
              <a:t>client</a:t>
            </a:r>
            <a:r>
              <a:rPr lang="de-DE" sz="1000" dirty="0"/>
              <a:t>_data_</a:t>
            </a:r>
            <a:r>
              <a:rPr lang="de-DE" sz="1000" dirty="0" err="1"/>
              <a:t>size</a:t>
            </a:r>
            <a:r>
              <a:rPr lang="de-DE" sz="1000" dirty="0"/>
              <a:t> = </a:t>
            </a:r>
            <a:r>
              <a:rPr lang="de-DE" sz="1000" dirty="0" err="1"/>
              <a:t>client</a:t>
            </a:r>
            <a:r>
              <a:rPr lang="de-DE" sz="1000" dirty="0"/>
              <a:t>_</a:t>
            </a:r>
            <a:r>
              <a:rPr lang="de-DE" sz="1000" dirty="0" err="1"/>
              <a:t>response.size</a:t>
            </a:r>
            <a:r>
              <a:rPr lang="de-DE" sz="1000" dirty="0"/>
              <a:t>();</a:t>
            </a:r>
          </a:p>
          <a:p>
            <a:r>
              <a:rPr lang="de-DE" sz="1000" dirty="0" err="1"/>
              <a:t>client</a:t>
            </a:r>
            <a:r>
              <a:rPr lang="de-DE" sz="1000" dirty="0"/>
              <a:t>_data = new BYTE[</a:t>
            </a:r>
            <a:r>
              <a:rPr lang="de-DE" sz="1000" dirty="0" err="1"/>
              <a:t>client</a:t>
            </a:r>
            <a:r>
              <a:rPr lang="de-DE" sz="1000" dirty="0"/>
              <a:t>_data_</a:t>
            </a:r>
            <a:r>
              <a:rPr lang="de-DE" sz="1000" dirty="0" err="1"/>
              <a:t>size</a:t>
            </a:r>
            <a:r>
              <a:rPr lang="de-DE" sz="1000" dirty="0"/>
              <a:t>+1];</a:t>
            </a:r>
          </a:p>
          <a:p>
            <a:r>
              <a:rPr lang="de-DE" sz="1000" dirty="0" err="1"/>
              <a:t>CopyMemory</a:t>
            </a:r>
            <a:r>
              <a:rPr lang="de-DE" sz="1000" dirty="0"/>
              <a:t>(</a:t>
            </a:r>
            <a:r>
              <a:rPr lang="de-DE" sz="1000" dirty="0" err="1"/>
              <a:t>client</a:t>
            </a:r>
            <a:r>
              <a:rPr lang="de-DE" sz="1000" dirty="0"/>
              <a:t>_data,</a:t>
            </a:r>
            <a:r>
              <a:rPr lang="de-DE" sz="1000" dirty="0" err="1"/>
              <a:t>client</a:t>
            </a:r>
            <a:r>
              <a:rPr lang="de-DE" sz="1000" dirty="0"/>
              <a:t>_</a:t>
            </a:r>
            <a:r>
              <a:rPr lang="de-DE" sz="1000" dirty="0" err="1"/>
              <a:t>response.c</a:t>
            </a:r>
            <a:r>
              <a:rPr lang="de-DE" sz="1000" dirty="0"/>
              <a:t>_</a:t>
            </a:r>
            <a:r>
              <a:rPr lang="de-DE" sz="1000" dirty="0" err="1"/>
              <a:t>str</a:t>
            </a:r>
            <a:r>
              <a:rPr lang="de-DE" sz="1000" dirty="0"/>
              <a:t>(),</a:t>
            </a:r>
            <a:r>
              <a:rPr lang="de-DE" sz="1000" dirty="0" err="1"/>
              <a:t>client</a:t>
            </a:r>
            <a:r>
              <a:rPr lang="de-DE" sz="1000" dirty="0"/>
              <a:t>_data_</a:t>
            </a:r>
            <a:r>
              <a:rPr lang="de-DE" sz="1000" dirty="0" err="1"/>
              <a:t>size</a:t>
            </a:r>
            <a:r>
              <a:rPr lang="de-DE" sz="1000" dirty="0"/>
              <a:t>);</a:t>
            </a:r>
          </a:p>
          <a:p>
            <a:r>
              <a:rPr lang="de-DE" sz="1000" dirty="0"/>
              <a:t>client-&gt;</a:t>
            </a:r>
            <a:r>
              <a:rPr lang="de-DE" sz="1000" dirty="0" err="1"/>
              <a:t>write</a:t>
            </a:r>
            <a:r>
              <a:rPr lang="de-DE" sz="1000" dirty="0"/>
              <a:t>( </a:t>
            </a:r>
            <a:r>
              <a:rPr lang="de-DE" sz="1000" dirty="0" err="1"/>
              <a:t>client</a:t>
            </a:r>
            <a:r>
              <a:rPr lang="de-DE" sz="1000" dirty="0"/>
              <a:t>_data, </a:t>
            </a:r>
            <a:r>
              <a:rPr lang="de-DE" sz="1000" dirty="0" err="1"/>
              <a:t>client</a:t>
            </a:r>
            <a:r>
              <a:rPr lang="de-DE" sz="1000" dirty="0"/>
              <a:t>_data_</a:t>
            </a:r>
            <a:r>
              <a:rPr lang="de-DE" sz="1000" dirty="0" err="1"/>
              <a:t>size</a:t>
            </a:r>
            <a:r>
              <a:rPr lang="de-DE" sz="1000" dirty="0"/>
              <a:t> );</a:t>
            </a:r>
          </a:p>
          <a:p>
            <a:r>
              <a:rPr lang="de-DE" sz="1000" dirty="0"/>
              <a:t>delete [] </a:t>
            </a:r>
            <a:r>
              <a:rPr lang="de-DE" sz="1000" dirty="0" err="1"/>
              <a:t>client</a:t>
            </a:r>
            <a:r>
              <a:rPr lang="de-DE" sz="1000" dirty="0"/>
              <a:t>_data;</a:t>
            </a:r>
          </a:p>
          <a:p>
            <a:r>
              <a:rPr lang="de-DE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// </a:t>
            </a:r>
            <a:r>
              <a:rPr lang="de-DE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Die Antwort des Servers lesen</a:t>
            </a:r>
          </a:p>
          <a:p>
            <a:r>
              <a:rPr lang="de-DE" sz="1000" dirty="0"/>
              <a:t>client-&gt;</a:t>
            </a:r>
            <a:r>
              <a:rPr lang="de-DE" sz="1000" dirty="0" err="1"/>
              <a:t>read</a:t>
            </a:r>
            <a:r>
              <a:rPr lang="de-DE" sz="1000" dirty="0"/>
              <a:t>( &amp;</a:t>
            </a:r>
            <a:r>
              <a:rPr lang="de-DE" sz="1000" dirty="0" err="1"/>
              <a:t>client</a:t>
            </a:r>
            <a:r>
              <a:rPr lang="de-DE" sz="1000" dirty="0"/>
              <a:t>_data, &amp;</a:t>
            </a:r>
            <a:r>
              <a:rPr lang="de-DE" sz="1000" dirty="0" err="1"/>
              <a:t>client</a:t>
            </a:r>
            <a:r>
              <a:rPr lang="de-DE" sz="1000" dirty="0"/>
              <a:t>_data_</a:t>
            </a:r>
            <a:r>
              <a:rPr lang="de-DE" sz="1000" dirty="0" err="1"/>
              <a:t>size</a:t>
            </a:r>
            <a:r>
              <a:rPr lang="de-DE" sz="1000" dirty="0"/>
              <a:t> );</a:t>
            </a:r>
          </a:p>
          <a:p>
            <a:r>
              <a:rPr lang="de-DE" sz="1000" dirty="0" err="1" smtClean="0"/>
              <a:t>client</a:t>
            </a:r>
            <a:r>
              <a:rPr lang="de-DE" sz="1000" dirty="0" smtClean="0"/>
              <a:t>_data[</a:t>
            </a:r>
            <a:r>
              <a:rPr lang="de-DE" sz="1000" dirty="0" err="1" smtClean="0"/>
              <a:t>client</a:t>
            </a:r>
            <a:r>
              <a:rPr lang="de-DE" sz="1000" dirty="0" smtClean="0"/>
              <a:t>_data_</a:t>
            </a:r>
            <a:r>
              <a:rPr lang="de-DE" sz="1000" dirty="0" err="1" smtClean="0"/>
              <a:t>size</a:t>
            </a:r>
            <a:r>
              <a:rPr lang="de-DE" sz="1000" dirty="0"/>
              <a:t>] = 0;</a:t>
            </a:r>
          </a:p>
          <a:p>
            <a:r>
              <a:rPr lang="de-DE" sz="1000" dirty="0" err="1" smtClean="0"/>
              <a:t>adum</a:t>
            </a:r>
            <a:r>
              <a:rPr lang="de-DE" sz="1000" dirty="0" smtClean="0"/>
              <a:t>_</a:t>
            </a:r>
            <a:r>
              <a:rPr lang="de-DE" sz="1000" dirty="0" err="1" smtClean="0"/>
              <a:t>server</a:t>
            </a:r>
            <a:r>
              <a:rPr lang="de-DE" sz="1000" dirty="0" smtClean="0"/>
              <a:t>_</a:t>
            </a:r>
            <a:r>
              <a:rPr lang="de-DE" sz="1000" dirty="0" err="1" smtClean="0"/>
              <a:t>reply</a:t>
            </a:r>
            <a:r>
              <a:rPr lang="de-DE" sz="1000" dirty="0" smtClean="0"/>
              <a:t> </a:t>
            </a:r>
            <a:r>
              <a:rPr lang="de-DE" sz="1000" dirty="0"/>
              <a:t>= (</a:t>
            </a:r>
            <a:r>
              <a:rPr lang="de-DE" sz="1000" dirty="0" err="1"/>
              <a:t>char</a:t>
            </a:r>
            <a:r>
              <a:rPr lang="de-DE" sz="1000" dirty="0"/>
              <a:t>*)</a:t>
            </a:r>
            <a:r>
              <a:rPr lang="de-DE" sz="1000" dirty="0" err="1"/>
              <a:t>client</a:t>
            </a:r>
            <a:r>
              <a:rPr lang="de-DE" sz="1000" dirty="0"/>
              <a:t>_data;</a:t>
            </a:r>
          </a:p>
          <a:p>
            <a:r>
              <a:rPr lang="de-DE" sz="1000" dirty="0" smtClean="0"/>
              <a:t>}</a:t>
            </a:r>
            <a:endParaRPr lang="de-DE" sz="1000" dirty="0"/>
          </a:p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39552" y="755412"/>
            <a:ext cx="2220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redirector</a:t>
            </a:r>
            <a:r>
              <a:rPr lang="de-DE" sz="1400" dirty="0" smtClean="0"/>
              <a:t>_</a:t>
            </a:r>
            <a:r>
              <a:rPr lang="de-DE" sz="1400" dirty="0" err="1" smtClean="0"/>
              <a:t>core.cpp</a:t>
            </a:r>
            <a:r>
              <a:rPr lang="de-DE" sz="1400" dirty="0" smtClean="0"/>
              <a:t> </a:t>
            </a:r>
          </a:p>
          <a:p>
            <a:r>
              <a:rPr lang="de-DE" sz="1400" dirty="0" smtClean="0"/>
              <a:t>ADUM_</a:t>
            </a:r>
            <a:r>
              <a:rPr lang="de-DE" sz="1400" dirty="0" err="1" smtClean="0"/>
              <a:t>redirector</a:t>
            </a:r>
            <a:r>
              <a:rPr lang="de-DE" sz="1400" dirty="0"/>
              <a:t>::</a:t>
            </a:r>
            <a:r>
              <a:rPr lang="de-DE" sz="1400" dirty="0" smtClean="0"/>
              <a:t>redirect</a:t>
            </a:r>
            <a:endParaRPr lang="de-DE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4644008" y="1268759"/>
            <a:ext cx="40324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/>
              <a:t>try</a:t>
            </a:r>
            <a:r>
              <a:rPr lang="de-DE" sz="1000" dirty="0"/>
              <a:t> {</a:t>
            </a:r>
          </a:p>
          <a:p>
            <a:r>
              <a:rPr lang="de-DE" sz="1000" dirty="0"/>
              <a:t>  </a:t>
            </a:r>
            <a:r>
              <a:rPr lang="de-DE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 Server erwartet den öffentlichen DH Schlüssel und die DH G-, P-Werte</a:t>
            </a:r>
          </a:p>
          <a:p>
            <a:r>
              <a:rPr lang="de-DE" sz="1000" dirty="0"/>
              <a:t>  socket-&gt;</a:t>
            </a:r>
            <a:r>
              <a:rPr lang="de-DE" sz="1000" dirty="0" err="1"/>
              <a:t>read</a:t>
            </a:r>
            <a:r>
              <a:rPr lang="de-DE" sz="1000" dirty="0"/>
              <a:t>( &amp;</a:t>
            </a:r>
            <a:r>
              <a:rPr lang="de-DE" sz="1000" dirty="0" err="1"/>
              <a:t>server</a:t>
            </a:r>
            <a:r>
              <a:rPr lang="de-DE" sz="1000" dirty="0"/>
              <a:t>_data, &amp;</a:t>
            </a:r>
            <a:r>
              <a:rPr lang="de-DE" sz="1000" dirty="0" err="1"/>
              <a:t>server</a:t>
            </a:r>
            <a:r>
              <a:rPr lang="de-DE" sz="1000" dirty="0"/>
              <a:t>_data_</a:t>
            </a:r>
            <a:r>
              <a:rPr lang="de-DE" sz="1000" dirty="0" err="1"/>
              <a:t>size</a:t>
            </a:r>
            <a:r>
              <a:rPr lang="de-DE" sz="1000" dirty="0"/>
              <a:t> );</a:t>
            </a:r>
          </a:p>
          <a:p>
            <a:r>
              <a:rPr lang="de-DE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// Daten </a:t>
            </a:r>
            <a:r>
              <a:rPr lang="de-DE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dekodieren</a:t>
            </a:r>
            <a:r>
              <a:rPr lang="de-DE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und den neuen öffentlichen und geheimen DH Schlüssel </a:t>
            </a:r>
            <a:r>
              <a:rPr lang="de-DE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generieren. Der </a:t>
            </a:r>
            <a:r>
              <a:rPr lang="de-DE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neue öffentliche Schlüssel befindet sich </a:t>
            </a:r>
            <a:r>
              <a:rPr lang="de-DE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Hex-Kodiert</a:t>
            </a:r>
            <a:r>
              <a:rPr lang="de-DE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und protokollkonform in </a:t>
            </a:r>
            <a:r>
              <a:rPr lang="de-DE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server</a:t>
            </a:r>
            <a:r>
              <a:rPr lang="de-DE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_</a:t>
            </a:r>
            <a:r>
              <a:rPr lang="de-DE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response</a:t>
            </a:r>
            <a:endParaRPr lang="de-DE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de-DE" sz="1000" dirty="0"/>
              <a:t>  </a:t>
            </a:r>
            <a:r>
              <a:rPr lang="de-DE" sz="1000" dirty="0" err="1"/>
              <a:t>generate</a:t>
            </a:r>
            <a:r>
              <a:rPr lang="de-DE" sz="1000" dirty="0"/>
              <a:t>_</a:t>
            </a:r>
            <a:r>
              <a:rPr lang="de-DE" sz="1000" dirty="0" err="1"/>
              <a:t>key</a:t>
            </a:r>
            <a:r>
              <a:rPr lang="de-DE" sz="1000" dirty="0"/>
              <a:t>( </a:t>
            </a:r>
            <a:r>
              <a:rPr lang="de-DE" sz="1000" dirty="0" err="1"/>
              <a:t>server</a:t>
            </a:r>
            <a:r>
              <a:rPr lang="de-DE" sz="1000" dirty="0"/>
              <a:t>_data, </a:t>
            </a:r>
            <a:r>
              <a:rPr lang="de-DE" sz="1000" dirty="0" err="1"/>
              <a:t>server</a:t>
            </a:r>
            <a:r>
              <a:rPr lang="de-DE" sz="1000" dirty="0"/>
              <a:t>_data_</a:t>
            </a:r>
            <a:r>
              <a:rPr lang="de-DE" sz="1000" dirty="0" err="1"/>
              <a:t>size</a:t>
            </a:r>
            <a:r>
              <a:rPr lang="de-DE" sz="1000" dirty="0"/>
              <a:t>, &amp;</a:t>
            </a:r>
            <a:r>
              <a:rPr lang="de-DE" sz="1000" dirty="0" err="1"/>
              <a:t>server</a:t>
            </a:r>
            <a:r>
              <a:rPr lang="de-DE" sz="1000" dirty="0"/>
              <a:t>_</a:t>
            </a:r>
            <a:r>
              <a:rPr lang="de-DE" sz="1000" dirty="0" err="1"/>
              <a:t>response</a:t>
            </a:r>
            <a:r>
              <a:rPr lang="de-DE" sz="1000" dirty="0"/>
              <a:t> );</a:t>
            </a:r>
          </a:p>
          <a:p>
            <a:r>
              <a:rPr lang="de-DE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// Öffentlichen DH Schlüssel senden</a:t>
            </a:r>
          </a:p>
          <a:p>
            <a:r>
              <a:rPr lang="de-DE" sz="1000" dirty="0"/>
              <a:t>  </a:t>
            </a:r>
            <a:r>
              <a:rPr lang="de-DE" sz="1000" dirty="0" err="1"/>
              <a:t>server</a:t>
            </a:r>
            <a:r>
              <a:rPr lang="de-DE" sz="1000" dirty="0"/>
              <a:t>_data_</a:t>
            </a:r>
            <a:r>
              <a:rPr lang="de-DE" sz="1000" dirty="0" err="1"/>
              <a:t>size</a:t>
            </a:r>
            <a:r>
              <a:rPr lang="de-DE" sz="1000" dirty="0"/>
              <a:t> = </a:t>
            </a:r>
            <a:r>
              <a:rPr lang="de-DE" sz="1000" dirty="0" err="1"/>
              <a:t>server</a:t>
            </a:r>
            <a:r>
              <a:rPr lang="de-DE" sz="1000" dirty="0"/>
              <a:t>_</a:t>
            </a:r>
            <a:r>
              <a:rPr lang="de-DE" sz="1000" dirty="0" err="1"/>
              <a:t>response.size</a:t>
            </a:r>
            <a:r>
              <a:rPr lang="de-DE" sz="1000" dirty="0"/>
              <a:t>();</a:t>
            </a:r>
          </a:p>
          <a:p>
            <a:r>
              <a:rPr lang="de-DE" sz="1000" dirty="0"/>
              <a:t>  </a:t>
            </a:r>
            <a:r>
              <a:rPr lang="de-DE" sz="1000" dirty="0" err="1"/>
              <a:t>server</a:t>
            </a:r>
            <a:r>
              <a:rPr lang="de-DE" sz="1000" dirty="0"/>
              <a:t>_data = new BYTE[</a:t>
            </a:r>
            <a:r>
              <a:rPr lang="de-DE" sz="1000" dirty="0" err="1"/>
              <a:t>server</a:t>
            </a:r>
            <a:r>
              <a:rPr lang="de-DE" sz="1000" dirty="0"/>
              <a:t>_data_</a:t>
            </a:r>
            <a:r>
              <a:rPr lang="de-DE" sz="1000" dirty="0" err="1"/>
              <a:t>size</a:t>
            </a:r>
            <a:r>
              <a:rPr lang="de-DE" sz="1000" dirty="0"/>
              <a:t>+1];</a:t>
            </a:r>
          </a:p>
          <a:p>
            <a:r>
              <a:rPr lang="de-DE" sz="1000" dirty="0"/>
              <a:t>  </a:t>
            </a:r>
            <a:r>
              <a:rPr lang="de-DE" sz="1000" dirty="0" err="1"/>
              <a:t>CopyMemory</a:t>
            </a:r>
            <a:r>
              <a:rPr lang="de-DE" sz="1000" dirty="0"/>
              <a:t>(</a:t>
            </a:r>
            <a:r>
              <a:rPr lang="de-DE" sz="1000" dirty="0" err="1"/>
              <a:t>server</a:t>
            </a:r>
            <a:r>
              <a:rPr lang="de-DE" sz="1000" dirty="0"/>
              <a:t>_data,</a:t>
            </a:r>
            <a:r>
              <a:rPr lang="de-DE" sz="1000" dirty="0" err="1"/>
              <a:t>server</a:t>
            </a:r>
            <a:r>
              <a:rPr lang="de-DE" sz="1000" dirty="0"/>
              <a:t>_</a:t>
            </a:r>
            <a:r>
              <a:rPr lang="de-DE" sz="1000" dirty="0" err="1"/>
              <a:t>response.c</a:t>
            </a:r>
            <a:r>
              <a:rPr lang="de-DE" sz="1000" dirty="0"/>
              <a:t>_</a:t>
            </a:r>
            <a:r>
              <a:rPr lang="de-DE" sz="1000" dirty="0" err="1"/>
              <a:t>str</a:t>
            </a:r>
            <a:r>
              <a:rPr lang="de-DE" sz="1000" dirty="0"/>
              <a:t>(),</a:t>
            </a:r>
            <a:r>
              <a:rPr lang="de-DE" sz="1000" dirty="0" err="1"/>
              <a:t>server</a:t>
            </a:r>
            <a:r>
              <a:rPr lang="de-DE" sz="1000" dirty="0"/>
              <a:t>_data_</a:t>
            </a:r>
            <a:r>
              <a:rPr lang="de-DE" sz="1000" dirty="0" err="1"/>
              <a:t>size</a:t>
            </a:r>
            <a:r>
              <a:rPr lang="de-DE" sz="1000" dirty="0"/>
              <a:t>);</a:t>
            </a:r>
          </a:p>
          <a:p>
            <a:r>
              <a:rPr lang="de-DE" sz="1000" dirty="0"/>
              <a:t>  socket-&gt;</a:t>
            </a:r>
            <a:r>
              <a:rPr lang="de-DE" sz="1000" dirty="0" err="1"/>
              <a:t>write</a:t>
            </a:r>
            <a:r>
              <a:rPr lang="de-DE" sz="1000" dirty="0"/>
              <a:t>( </a:t>
            </a:r>
            <a:r>
              <a:rPr lang="de-DE" sz="1000" dirty="0" err="1"/>
              <a:t>server</a:t>
            </a:r>
            <a:r>
              <a:rPr lang="de-DE" sz="1000" dirty="0"/>
              <a:t>_data, </a:t>
            </a:r>
            <a:r>
              <a:rPr lang="de-DE" sz="1000" dirty="0" err="1"/>
              <a:t>server</a:t>
            </a:r>
            <a:r>
              <a:rPr lang="de-DE" sz="1000" dirty="0"/>
              <a:t>_data_</a:t>
            </a:r>
            <a:r>
              <a:rPr lang="de-DE" sz="1000" dirty="0" err="1"/>
              <a:t>size</a:t>
            </a:r>
            <a:r>
              <a:rPr lang="de-DE" sz="1000" dirty="0"/>
              <a:t> );</a:t>
            </a:r>
          </a:p>
          <a:p>
            <a:r>
              <a:rPr lang="de-DE" sz="1000" dirty="0"/>
              <a:t>  delete [] </a:t>
            </a:r>
            <a:r>
              <a:rPr lang="de-DE" sz="1000" dirty="0" err="1"/>
              <a:t>server</a:t>
            </a:r>
            <a:r>
              <a:rPr lang="de-DE" sz="1000" dirty="0"/>
              <a:t>_data;</a:t>
            </a:r>
          </a:p>
          <a:p>
            <a:r>
              <a:rPr lang="de-DE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// Verschlüsselte Daten empfangen</a:t>
            </a:r>
          </a:p>
          <a:p>
            <a:r>
              <a:rPr lang="de-DE" sz="1000" dirty="0"/>
              <a:t>  socket-&gt;</a:t>
            </a:r>
            <a:r>
              <a:rPr lang="de-DE" sz="1000" dirty="0" err="1"/>
              <a:t>read</a:t>
            </a:r>
            <a:r>
              <a:rPr lang="de-DE" sz="1000" dirty="0"/>
              <a:t>( &amp;</a:t>
            </a:r>
            <a:r>
              <a:rPr lang="de-DE" sz="1000" dirty="0" err="1"/>
              <a:t>server</a:t>
            </a:r>
            <a:r>
              <a:rPr lang="de-DE" sz="1000" dirty="0"/>
              <a:t>_data, &amp;</a:t>
            </a:r>
            <a:r>
              <a:rPr lang="de-DE" sz="1000" dirty="0" err="1"/>
              <a:t>server</a:t>
            </a:r>
            <a:r>
              <a:rPr lang="de-DE" sz="1000" dirty="0"/>
              <a:t>_data_</a:t>
            </a:r>
            <a:r>
              <a:rPr lang="de-DE" sz="1000" dirty="0" err="1"/>
              <a:t>size</a:t>
            </a:r>
            <a:r>
              <a:rPr lang="de-DE" sz="1000" dirty="0"/>
              <a:t> );</a:t>
            </a:r>
          </a:p>
          <a:p>
            <a:r>
              <a:rPr lang="de-DE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// Daten </a:t>
            </a:r>
            <a:r>
              <a:rPr lang="de-DE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dekodieren</a:t>
            </a:r>
            <a:r>
              <a:rPr lang="de-DE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und entschlüsseln</a:t>
            </a:r>
          </a:p>
          <a:p>
            <a:r>
              <a:rPr lang="de-DE" sz="1000" dirty="0"/>
              <a:t>  </a:t>
            </a:r>
            <a:r>
              <a:rPr lang="de-DE" sz="1000" dirty="0" err="1"/>
              <a:t>decrypt</a:t>
            </a:r>
            <a:r>
              <a:rPr lang="de-DE" sz="1000" dirty="0"/>
              <a:t>_data( </a:t>
            </a:r>
            <a:r>
              <a:rPr lang="de-DE" sz="1000" dirty="0" err="1"/>
              <a:t>server</a:t>
            </a:r>
            <a:r>
              <a:rPr lang="de-DE" sz="1000" dirty="0"/>
              <a:t>_data, </a:t>
            </a:r>
            <a:r>
              <a:rPr lang="de-DE" sz="1000" dirty="0" err="1"/>
              <a:t>server</a:t>
            </a:r>
            <a:r>
              <a:rPr lang="de-DE" sz="1000" dirty="0"/>
              <a:t>_data_</a:t>
            </a:r>
            <a:r>
              <a:rPr lang="de-DE" sz="1000" dirty="0" err="1"/>
              <a:t>size</a:t>
            </a:r>
            <a:r>
              <a:rPr lang="de-DE" sz="1000" dirty="0"/>
              <a:t>, &amp;</a:t>
            </a:r>
            <a:r>
              <a:rPr lang="de-DE" sz="1000" dirty="0" err="1"/>
              <a:t>client</a:t>
            </a:r>
            <a:r>
              <a:rPr lang="de-DE" sz="1000" dirty="0"/>
              <a:t>_order );</a:t>
            </a:r>
          </a:p>
          <a:p>
            <a:r>
              <a:rPr lang="de-DE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// Unverschlüsselte Daten zerlegen</a:t>
            </a:r>
          </a:p>
          <a:p>
            <a:r>
              <a:rPr lang="de-DE" sz="1000" dirty="0"/>
              <a:t>  </a:t>
            </a:r>
            <a:r>
              <a:rPr lang="de-DE" sz="1000" dirty="0" err="1"/>
              <a:t>parser</a:t>
            </a:r>
            <a:r>
              <a:rPr lang="de-DE" sz="1000" dirty="0"/>
              <a:t>( </a:t>
            </a:r>
            <a:r>
              <a:rPr lang="de-DE" sz="1000" dirty="0" err="1"/>
              <a:t>client</a:t>
            </a:r>
            <a:r>
              <a:rPr lang="de-DE" sz="1000" dirty="0"/>
              <a:t>_order );</a:t>
            </a:r>
          </a:p>
          <a:p>
            <a:r>
              <a:rPr lang="de-DE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// Ausführung gemäß Operationscode weiterleiten</a:t>
            </a:r>
          </a:p>
          <a:p>
            <a:r>
              <a:rPr lang="de-DE" sz="1000" dirty="0"/>
              <a:t>  switch( </a:t>
            </a:r>
            <a:r>
              <a:rPr lang="de-DE" sz="1000" dirty="0" err="1"/>
              <a:t>account</a:t>
            </a:r>
            <a:r>
              <a:rPr lang="de-DE" sz="1000" dirty="0"/>
              <a:t>_</a:t>
            </a:r>
            <a:r>
              <a:rPr lang="de-DE" sz="1000" dirty="0" err="1"/>
              <a:t>opcode</a:t>
            </a:r>
            <a:r>
              <a:rPr lang="de-DE" sz="1000" dirty="0"/>
              <a:t> ) {</a:t>
            </a:r>
          </a:p>
          <a:p>
            <a:r>
              <a:rPr lang="de-DE" sz="1000" dirty="0"/>
              <a:t>   </a:t>
            </a:r>
            <a:r>
              <a:rPr lang="de-DE" sz="1000" dirty="0" err="1"/>
              <a:t>case</a:t>
            </a:r>
            <a:r>
              <a:rPr lang="de-DE" sz="1000" dirty="0"/>
              <a:t> CREATE:  </a:t>
            </a:r>
            <a:r>
              <a:rPr lang="de-DE" sz="1000" dirty="0" err="1"/>
              <a:t>account</a:t>
            </a:r>
            <a:r>
              <a:rPr lang="de-DE" sz="1000" dirty="0"/>
              <a:t>_</a:t>
            </a:r>
            <a:r>
              <a:rPr lang="de-DE" sz="1000" dirty="0" err="1"/>
              <a:t>create</a:t>
            </a:r>
            <a:r>
              <a:rPr lang="de-DE" sz="1000" dirty="0"/>
              <a:t>(); break;</a:t>
            </a:r>
          </a:p>
          <a:p>
            <a:r>
              <a:rPr lang="de-DE" sz="1000" dirty="0"/>
              <a:t>   </a:t>
            </a:r>
            <a:r>
              <a:rPr lang="de-DE" sz="1000" dirty="0" err="1"/>
              <a:t>case</a:t>
            </a:r>
            <a:r>
              <a:rPr lang="de-DE" sz="1000" dirty="0"/>
              <a:t> PASSWORDCHANGE: </a:t>
            </a:r>
            <a:r>
              <a:rPr lang="de-DE" sz="1000" dirty="0" err="1"/>
              <a:t>account</a:t>
            </a:r>
            <a:r>
              <a:rPr lang="de-DE" sz="1000" dirty="0"/>
              <a:t>_</a:t>
            </a:r>
            <a:r>
              <a:rPr lang="de-DE" sz="1000" dirty="0" err="1"/>
              <a:t>passwordchange</a:t>
            </a:r>
            <a:r>
              <a:rPr lang="de-DE" sz="1000" dirty="0"/>
              <a:t>(); break;</a:t>
            </a:r>
          </a:p>
          <a:p>
            <a:r>
              <a:rPr lang="de-DE" sz="1000" dirty="0"/>
              <a:t>   </a:t>
            </a:r>
            <a:r>
              <a:rPr lang="de-DE" sz="1000" dirty="0" err="1"/>
              <a:t>case</a:t>
            </a:r>
            <a:r>
              <a:rPr lang="de-DE" sz="1000" dirty="0"/>
              <a:t> PASSWORDVERIFY: </a:t>
            </a:r>
            <a:r>
              <a:rPr lang="de-DE" sz="1000" dirty="0" err="1"/>
              <a:t>account</a:t>
            </a:r>
            <a:r>
              <a:rPr lang="de-DE" sz="1000" dirty="0"/>
              <a:t>_</a:t>
            </a:r>
            <a:r>
              <a:rPr lang="de-DE" sz="1000" dirty="0" err="1"/>
              <a:t>passwordverify</a:t>
            </a:r>
            <a:r>
              <a:rPr lang="de-DE" sz="1000" dirty="0"/>
              <a:t>(); break;</a:t>
            </a:r>
          </a:p>
          <a:p>
            <a:r>
              <a:rPr lang="de-DE" sz="1000" dirty="0"/>
              <a:t>   </a:t>
            </a:r>
            <a:r>
              <a:rPr lang="de-DE" sz="1000" dirty="0" err="1"/>
              <a:t>case</a:t>
            </a:r>
            <a:r>
              <a:rPr lang="de-DE" sz="1000" dirty="0"/>
              <a:t> DEACTIVATE: </a:t>
            </a:r>
            <a:r>
              <a:rPr lang="de-DE" sz="1000" dirty="0" err="1"/>
              <a:t>account</a:t>
            </a:r>
            <a:r>
              <a:rPr lang="de-DE" sz="1000" dirty="0"/>
              <a:t>_</a:t>
            </a:r>
            <a:r>
              <a:rPr lang="de-DE" sz="1000" dirty="0" err="1"/>
              <a:t>deactivate</a:t>
            </a:r>
            <a:r>
              <a:rPr lang="de-DE" sz="1000" dirty="0"/>
              <a:t>(); break;</a:t>
            </a:r>
          </a:p>
          <a:p>
            <a:r>
              <a:rPr lang="de-DE" sz="1000" dirty="0"/>
              <a:t>   </a:t>
            </a:r>
            <a:r>
              <a:rPr lang="de-DE" sz="1000" dirty="0" err="1"/>
              <a:t>case</a:t>
            </a:r>
            <a:r>
              <a:rPr lang="de-DE" sz="1000" dirty="0"/>
              <a:t> ACTIVATE: </a:t>
            </a:r>
            <a:r>
              <a:rPr lang="de-DE" sz="1000" dirty="0" err="1"/>
              <a:t>account</a:t>
            </a:r>
            <a:r>
              <a:rPr lang="de-DE" sz="1000" dirty="0"/>
              <a:t>_</a:t>
            </a:r>
            <a:r>
              <a:rPr lang="de-DE" sz="1000" dirty="0" err="1"/>
              <a:t>activate</a:t>
            </a:r>
            <a:r>
              <a:rPr lang="de-DE" sz="1000" dirty="0"/>
              <a:t>(); break;</a:t>
            </a:r>
          </a:p>
          <a:p>
            <a:r>
              <a:rPr lang="de-DE" sz="1000" dirty="0"/>
              <a:t>   </a:t>
            </a:r>
            <a:r>
              <a:rPr lang="de-DE" sz="1000" dirty="0" err="1"/>
              <a:t>case</a:t>
            </a:r>
            <a:r>
              <a:rPr lang="de-DE" sz="1000" dirty="0"/>
              <a:t> REMOVE: </a:t>
            </a:r>
            <a:r>
              <a:rPr lang="de-DE" sz="1000" dirty="0" err="1"/>
              <a:t>account</a:t>
            </a:r>
            <a:r>
              <a:rPr lang="de-DE" sz="1000" dirty="0"/>
              <a:t>_delete(); break;</a:t>
            </a:r>
          </a:p>
          <a:p>
            <a:r>
              <a:rPr lang="de-DE" sz="1000" dirty="0"/>
              <a:t>   </a:t>
            </a:r>
            <a:r>
              <a:rPr lang="de-DE" sz="1000" dirty="0" err="1"/>
              <a:t>case</a:t>
            </a:r>
            <a:r>
              <a:rPr lang="de-DE" sz="1000" dirty="0"/>
              <a:t> PASSWORDRESET: </a:t>
            </a:r>
            <a:r>
              <a:rPr lang="de-DE" sz="1000" dirty="0" err="1"/>
              <a:t>account</a:t>
            </a:r>
            <a:r>
              <a:rPr lang="de-DE" sz="1000" dirty="0"/>
              <a:t>_</a:t>
            </a:r>
            <a:r>
              <a:rPr lang="de-DE" sz="1000" dirty="0" err="1"/>
              <a:t>passwordreset</a:t>
            </a:r>
            <a:r>
              <a:rPr lang="de-DE" sz="1000" dirty="0"/>
              <a:t>(); break;</a:t>
            </a:r>
          </a:p>
          <a:p>
            <a:r>
              <a:rPr lang="de-DE" sz="1000" dirty="0"/>
              <a:t>   default: break;</a:t>
            </a:r>
          </a:p>
          <a:p>
            <a:r>
              <a:rPr lang="de-DE" sz="1000" dirty="0"/>
              <a:t>  }</a:t>
            </a:r>
          </a:p>
          <a:p>
            <a:r>
              <a:rPr lang="de-DE" sz="1000" dirty="0"/>
              <a:t>}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716016" y="755412"/>
            <a:ext cx="2374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server</a:t>
            </a:r>
            <a:r>
              <a:rPr lang="de-DE" sz="1400" dirty="0" smtClean="0"/>
              <a:t>_</a:t>
            </a:r>
            <a:r>
              <a:rPr lang="de-DE" sz="1400" dirty="0" err="1" smtClean="0"/>
              <a:t>core.cpp</a:t>
            </a:r>
            <a:r>
              <a:rPr lang="de-DE" sz="1400" dirty="0" smtClean="0"/>
              <a:t> </a:t>
            </a:r>
          </a:p>
          <a:p>
            <a:r>
              <a:rPr lang="de-DE" sz="1400" dirty="0"/>
              <a:t>ADUM_</a:t>
            </a:r>
            <a:r>
              <a:rPr lang="de-DE" sz="1400" dirty="0" err="1"/>
              <a:t>server</a:t>
            </a:r>
            <a:r>
              <a:rPr lang="de-DE" sz="1400" dirty="0"/>
              <a:t>::</a:t>
            </a:r>
            <a:r>
              <a:rPr lang="de-DE" sz="1400" dirty="0" err="1"/>
              <a:t>transfer</a:t>
            </a:r>
            <a:r>
              <a:rPr lang="de-DE" sz="1400" dirty="0"/>
              <a:t>_data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D023-9808-466D-BC72-741EA1946E40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77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Asymmetrische Verschlüsselung</a:t>
            </a:r>
            <a:br>
              <a:rPr lang="de-DE" dirty="0" smtClean="0"/>
            </a:br>
            <a:r>
              <a:rPr lang="de-DE" dirty="0" err="1" smtClean="0"/>
              <a:t>Diffie-Hellman-Keyexchange</a:t>
            </a:r>
            <a:r>
              <a:rPr lang="de-DE" dirty="0" smtClean="0"/>
              <a:t> </a:t>
            </a:r>
            <a:r>
              <a:rPr lang="de-DE" dirty="0" smtClean="0"/>
              <a:t>mit </a:t>
            </a:r>
            <a:r>
              <a:rPr lang="de-DE" dirty="0" smtClean="0"/>
              <a:t>512 Bit Key</a:t>
            </a:r>
          </a:p>
          <a:p>
            <a:r>
              <a:rPr lang="de-DE" dirty="0" smtClean="0"/>
              <a:t>Symmetrische Verschlüsselung</a:t>
            </a:r>
            <a:br>
              <a:rPr lang="de-DE" dirty="0" smtClean="0"/>
            </a:br>
            <a:r>
              <a:rPr lang="de-DE" dirty="0" smtClean="0"/>
              <a:t>CALG_CYLINK_MEK</a:t>
            </a:r>
            <a:br>
              <a:rPr lang="de-DE" dirty="0" smtClean="0"/>
            </a:br>
            <a:r>
              <a:rPr lang="en-US" dirty="0" smtClean="0"/>
              <a:t>An </a:t>
            </a:r>
            <a:r>
              <a:rPr lang="en-US" dirty="0"/>
              <a:t>algorithm to create a 40-bit DES key that has parity bits and zeroed key bits to make its key length 64 bits. 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ADUM-Crypt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D023-9808-466D-BC72-741EA1946E40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419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Kein Schutz gegen MITM, Schlüsselpaare werden für jedes Passwort neu berechnet und ungesichert übertragen. MITM ist nicht nur  bei Applikationsstart </a:t>
            </a:r>
            <a:r>
              <a:rPr lang="de-DE" dirty="0" smtClean="0"/>
              <a:t>möglich, </a:t>
            </a:r>
            <a:r>
              <a:rPr lang="de-DE" dirty="0" smtClean="0"/>
              <a:t>sondern jederzeit</a:t>
            </a:r>
          </a:p>
          <a:p>
            <a:r>
              <a:rPr lang="de-DE" dirty="0" smtClean="0"/>
              <a:t>Viel zu kleiner </a:t>
            </a:r>
            <a:r>
              <a:rPr lang="de-DE" dirty="0" smtClean="0"/>
              <a:t>symmetrischer </a:t>
            </a:r>
            <a:r>
              <a:rPr lang="de-DE" dirty="0" smtClean="0"/>
              <a:t>Schlüssel. DES mit 64 Bit ist gebrochen, 40 Bit ist sehr schwach </a:t>
            </a:r>
          </a:p>
          <a:p>
            <a:r>
              <a:rPr lang="de-DE" dirty="0" smtClean="0"/>
              <a:t>512 Bit für DH ausreichend</a:t>
            </a:r>
            <a:r>
              <a:rPr lang="de-DE" dirty="0" smtClean="0"/>
              <a:t>?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D023-9808-466D-BC72-741EA1946E40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125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Zu ADUM existiert eine sehr ausführliche Dokumentation </a:t>
            </a:r>
          </a:p>
          <a:p>
            <a:r>
              <a:rPr lang="de-DE" dirty="0" smtClean="0"/>
              <a:t>Der Quelltext ist gut gegliedert und </a:t>
            </a:r>
            <a:r>
              <a:rPr lang="de-DE" dirty="0" smtClean="0"/>
              <a:t>kommentiert</a:t>
            </a:r>
          </a:p>
          <a:p>
            <a:r>
              <a:rPr lang="de-DE" dirty="0" smtClean="0"/>
              <a:t>IP-Check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Positives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D023-9808-466D-BC72-741EA1946E40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14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SSL und Perl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043608" y="2780928"/>
            <a:ext cx="2561920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/>
              <a:t>my</a:t>
            </a:r>
            <a:r>
              <a:rPr lang="de-DE" sz="1400" dirty="0"/>
              <a:t> $</a:t>
            </a:r>
            <a:r>
              <a:rPr lang="de-DE" sz="1400" dirty="0" err="1"/>
              <a:t>ssl</a:t>
            </a:r>
            <a:r>
              <a:rPr lang="de-DE" sz="1400" dirty="0"/>
              <a:t> = IO::Socket::SSL-&gt;new(</a:t>
            </a:r>
            <a:br>
              <a:rPr lang="de-DE" sz="1400" dirty="0"/>
            </a:br>
            <a:r>
              <a:rPr lang="de-DE" sz="1400" dirty="0" smtClean="0"/>
              <a:t>  </a:t>
            </a:r>
            <a:r>
              <a:rPr lang="de-DE" sz="1400" dirty="0" err="1" smtClean="0"/>
              <a:t>PeerAddr</a:t>
            </a:r>
            <a:r>
              <a:rPr lang="de-DE" sz="1400" dirty="0" smtClean="0"/>
              <a:t> </a:t>
            </a:r>
            <a:r>
              <a:rPr lang="de-DE" sz="1400" dirty="0"/>
              <a:t>=&gt; $c,</a:t>
            </a:r>
            <a:br>
              <a:rPr lang="de-DE" sz="1400" dirty="0"/>
            </a:br>
            <a:r>
              <a:rPr lang="de-DE" sz="1400" dirty="0" smtClean="0"/>
              <a:t>  </a:t>
            </a:r>
            <a:r>
              <a:rPr lang="de-DE" sz="1400" dirty="0" err="1" smtClean="0"/>
              <a:t>Timeout</a:t>
            </a:r>
            <a:r>
              <a:rPr lang="de-DE" sz="1400" dirty="0" smtClean="0"/>
              <a:t> </a:t>
            </a:r>
            <a:r>
              <a:rPr lang="de-DE" sz="1400" dirty="0"/>
              <a:t>=&gt; $self-&gt;{</a:t>
            </a:r>
            <a:r>
              <a:rPr lang="de-DE" sz="1400" dirty="0" err="1"/>
              <a:t>timeout</a:t>
            </a:r>
            <a:r>
              <a:rPr lang="de-DE" sz="1400" dirty="0"/>
              <a:t>},</a:t>
            </a:r>
            <a:br>
              <a:rPr lang="de-DE" sz="1400" dirty="0"/>
            </a:br>
            <a:r>
              <a:rPr lang="de-DE" sz="1400" dirty="0" smtClean="0"/>
              <a:t>  Reuse </a:t>
            </a:r>
            <a:r>
              <a:rPr lang="de-DE" sz="1400" dirty="0"/>
              <a:t>=&gt; 0,</a:t>
            </a:r>
            <a:br>
              <a:rPr lang="de-DE" sz="1400" dirty="0"/>
            </a:br>
            <a:r>
              <a:rPr lang="de-DE" sz="1400" dirty="0" smtClean="0"/>
              <a:t>  SSL_</a:t>
            </a:r>
            <a:r>
              <a:rPr lang="de-DE" sz="1400" dirty="0" err="1" smtClean="0"/>
              <a:t>use</a:t>
            </a:r>
            <a:r>
              <a:rPr lang="de-DE" sz="1400" dirty="0" smtClean="0"/>
              <a:t>_</a:t>
            </a:r>
            <a:r>
              <a:rPr lang="de-DE" sz="1400" dirty="0" err="1" smtClean="0"/>
              <a:t>cert</a:t>
            </a:r>
            <a:r>
              <a:rPr lang="de-DE" sz="1400" dirty="0" smtClean="0"/>
              <a:t> </a:t>
            </a:r>
            <a:r>
              <a:rPr lang="de-DE" sz="1400" dirty="0"/>
              <a:t>=&gt; 1,</a:t>
            </a:r>
            <a:br>
              <a:rPr lang="de-DE" sz="1400" dirty="0"/>
            </a:br>
            <a:r>
              <a:rPr lang="de-DE" sz="1400" dirty="0" smtClean="0"/>
              <a:t>  SSL_</a:t>
            </a:r>
            <a:r>
              <a:rPr lang="de-DE" sz="1400" dirty="0" err="1" smtClean="0"/>
              <a:t>key</a:t>
            </a:r>
            <a:r>
              <a:rPr lang="de-DE" sz="1400" dirty="0" smtClean="0"/>
              <a:t>_</a:t>
            </a:r>
            <a:r>
              <a:rPr lang="de-DE" sz="1400" dirty="0" err="1" smtClean="0"/>
              <a:t>file</a:t>
            </a:r>
            <a:r>
              <a:rPr lang="de-DE" sz="1400" dirty="0" smtClean="0"/>
              <a:t> </a:t>
            </a:r>
            <a:r>
              <a:rPr lang="de-DE" sz="1400" dirty="0"/>
              <a:t>=&gt; $self-&gt;{</a:t>
            </a:r>
            <a:r>
              <a:rPr lang="de-DE" sz="1400" dirty="0" err="1"/>
              <a:t>key</a:t>
            </a:r>
            <a:r>
              <a:rPr lang="de-DE" sz="1400" dirty="0"/>
              <a:t>},</a:t>
            </a:r>
            <a:br>
              <a:rPr lang="de-DE" sz="1400" dirty="0"/>
            </a:br>
            <a:r>
              <a:rPr lang="de-DE" sz="1400" dirty="0" smtClean="0"/>
              <a:t>  SSL_</a:t>
            </a:r>
            <a:r>
              <a:rPr lang="de-DE" sz="1400" dirty="0" err="1" smtClean="0"/>
              <a:t>cert</a:t>
            </a:r>
            <a:r>
              <a:rPr lang="de-DE" sz="1400" dirty="0" smtClean="0"/>
              <a:t>_</a:t>
            </a:r>
            <a:r>
              <a:rPr lang="de-DE" sz="1400" dirty="0" err="1" smtClean="0"/>
              <a:t>file</a:t>
            </a:r>
            <a:r>
              <a:rPr lang="de-DE" sz="1400" dirty="0" smtClean="0"/>
              <a:t> </a:t>
            </a:r>
            <a:r>
              <a:rPr lang="de-DE" sz="1400" dirty="0"/>
              <a:t>=&gt; $self-&gt;{</a:t>
            </a:r>
            <a:r>
              <a:rPr lang="de-DE" sz="1400" dirty="0" err="1"/>
              <a:t>key</a:t>
            </a:r>
            <a:r>
              <a:rPr lang="de-DE" sz="1400" dirty="0"/>
              <a:t>},</a:t>
            </a:r>
            <a:br>
              <a:rPr lang="de-DE" sz="1400" dirty="0"/>
            </a:br>
            <a:r>
              <a:rPr lang="de-DE" sz="1400" dirty="0" smtClean="0"/>
              <a:t>  SSL_ca_</a:t>
            </a:r>
            <a:r>
              <a:rPr lang="de-DE" sz="1400" dirty="0" err="1" smtClean="0"/>
              <a:t>file</a:t>
            </a:r>
            <a:r>
              <a:rPr lang="de-DE" sz="1400" dirty="0" smtClean="0"/>
              <a:t> </a:t>
            </a:r>
            <a:r>
              <a:rPr lang="de-DE" sz="1400" dirty="0"/>
              <a:t>=&gt; $self-&gt;{</a:t>
            </a:r>
            <a:r>
              <a:rPr lang="de-DE" sz="1400" dirty="0" err="1"/>
              <a:t>cafile</a:t>
            </a:r>
            <a:r>
              <a:rPr lang="de-DE" sz="1400" dirty="0"/>
              <a:t>},</a:t>
            </a:r>
            <a:br>
              <a:rPr lang="de-DE" sz="1400" dirty="0"/>
            </a:br>
            <a:r>
              <a:rPr lang="de-DE" sz="1400" dirty="0" smtClean="0"/>
              <a:t>  SSL_</a:t>
            </a:r>
            <a:r>
              <a:rPr lang="de-DE" sz="1400" dirty="0" err="1" smtClean="0"/>
              <a:t>verify</a:t>
            </a:r>
            <a:r>
              <a:rPr lang="de-DE" sz="1400" dirty="0" smtClean="0"/>
              <a:t>_</a:t>
            </a:r>
            <a:r>
              <a:rPr lang="de-DE" sz="1400" dirty="0" err="1" smtClean="0"/>
              <a:t>mode</a:t>
            </a:r>
            <a:r>
              <a:rPr lang="de-DE" sz="1400" dirty="0" smtClean="0"/>
              <a:t> </a:t>
            </a:r>
            <a:r>
              <a:rPr lang="de-DE" sz="1400" dirty="0"/>
              <a:t>=&gt; 0x00</a:t>
            </a:r>
            <a:br>
              <a:rPr lang="de-DE" sz="1400" dirty="0"/>
            </a:br>
            <a:r>
              <a:rPr lang="de-DE" sz="1400" dirty="0"/>
              <a:t>);</a:t>
            </a:r>
            <a:r>
              <a:rPr lang="de-DE" dirty="0"/>
              <a:t/>
            </a:r>
            <a:br>
              <a:rPr lang="de-DE" dirty="0"/>
            </a:br>
            <a:r>
              <a:rPr lang="de-DE" sz="1400" dirty="0" smtClean="0"/>
              <a:t>…</a:t>
            </a:r>
          </a:p>
          <a:p>
            <a:r>
              <a:rPr lang="en-US" sz="1400" dirty="0" err="1" smtClean="0"/>
              <a:t>SSL_get_verify_result</a:t>
            </a:r>
            <a:r>
              <a:rPr lang="en-US" sz="1400" dirty="0" smtClean="0"/>
              <a:t> </a:t>
            </a:r>
            <a:r>
              <a:rPr lang="en-US" sz="1400" dirty="0" err="1" smtClean="0"/>
              <a:t>wird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err="1" smtClean="0"/>
              <a:t>nicht</a:t>
            </a:r>
            <a:r>
              <a:rPr lang="en-US" sz="1400" dirty="0" smtClean="0"/>
              <a:t> </a:t>
            </a:r>
            <a:r>
              <a:rPr lang="en-US" sz="1400" dirty="0" err="1" smtClean="0"/>
              <a:t>aufgerufen</a:t>
            </a:r>
            <a:endParaRPr lang="de-DE" sz="1400" dirty="0"/>
          </a:p>
        </p:txBody>
      </p:sp>
      <p:sp>
        <p:nvSpPr>
          <p:cNvPr id="5" name="Textfeld 4"/>
          <p:cNvSpPr txBox="1"/>
          <p:nvPr/>
        </p:nvSpPr>
        <p:spPr>
          <a:xfrm>
            <a:off x="1043608" y="2132856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Adumclient.pl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3923928" y="1594247"/>
            <a:ext cx="38884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 IO::Socket::SSL </a:t>
            </a:r>
            <a:r>
              <a:rPr lang="en-US" sz="1100" b="1" dirty="0" smtClean="0"/>
              <a:t>- </a:t>
            </a:r>
            <a:r>
              <a:rPr lang="en-US" sz="1100" b="1" dirty="0" err="1" smtClean="0"/>
              <a:t>SSL_verify_mode</a:t>
            </a:r>
            <a:endParaRPr lang="en-US" sz="1100" b="1" dirty="0"/>
          </a:p>
          <a:p>
            <a:endParaRPr lang="en-US" sz="1100" dirty="0"/>
          </a:p>
          <a:p>
            <a:r>
              <a:rPr lang="en-US" sz="1100" dirty="0"/>
              <a:t>This option sets the verification mode </a:t>
            </a:r>
            <a:r>
              <a:rPr lang="en-US" sz="1100" dirty="0" smtClean="0"/>
              <a:t>for </a:t>
            </a:r>
            <a:r>
              <a:rPr lang="en-US" sz="1100" dirty="0"/>
              <a:t>the peer certificate. The default (0x00) </a:t>
            </a:r>
            <a:r>
              <a:rPr lang="en-US" sz="1100" dirty="0" smtClean="0"/>
              <a:t>does </a:t>
            </a:r>
            <a:r>
              <a:rPr lang="en-US" sz="1100" dirty="0"/>
              <a:t>no authentication. 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You </a:t>
            </a:r>
            <a:r>
              <a:rPr lang="en-US" sz="1100" dirty="0"/>
              <a:t>may combine 0x01 (verify peer), </a:t>
            </a:r>
            <a:r>
              <a:rPr lang="en-US" sz="1100" dirty="0" smtClean="0"/>
              <a:t>0x02 </a:t>
            </a:r>
            <a:r>
              <a:rPr lang="en-US" sz="1100" dirty="0"/>
              <a:t>(fail verification if no peer </a:t>
            </a:r>
            <a:r>
              <a:rPr lang="en-US" sz="1100" dirty="0" smtClean="0"/>
              <a:t>certificate </a:t>
            </a:r>
            <a:r>
              <a:rPr lang="en-US" sz="1100" dirty="0"/>
              <a:t>exists; ignored for clients), </a:t>
            </a:r>
            <a:r>
              <a:rPr lang="en-US" sz="1100" dirty="0" smtClean="0"/>
              <a:t>and </a:t>
            </a:r>
            <a:r>
              <a:rPr lang="en-US" sz="1100" dirty="0"/>
              <a:t>0x04 (verify client once) to change </a:t>
            </a:r>
            <a:r>
              <a:rPr lang="en-US" sz="1100" dirty="0" smtClean="0"/>
              <a:t>the </a:t>
            </a:r>
            <a:r>
              <a:rPr lang="en-US" sz="1100" dirty="0"/>
              <a:t>default. See </a:t>
            </a:r>
            <a:r>
              <a:rPr lang="en-US" sz="1100" dirty="0" err="1"/>
              <a:t>OpenSSL</a:t>
            </a:r>
            <a:r>
              <a:rPr lang="en-US" sz="1100" dirty="0"/>
              <a:t> man page </a:t>
            </a:r>
            <a:r>
              <a:rPr lang="en-US" sz="1100" dirty="0" smtClean="0"/>
              <a:t>for</a:t>
            </a:r>
            <a:br>
              <a:rPr lang="en-US" sz="1100" dirty="0" smtClean="0"/>
            </a:br>
            <a:r>
              <a:rPr lang="en-US" sz="1100" dirty="0" err="1" smtClean="0"/>
              <a:t>SSL_CTX_set_verify</a:t>
            </a:r>
            <a:r>
              <a:rPr lang="en-US" sz="1100" dirty="0" smtClean="0"/>
              <a:t> </a:t>
            </a:r>
            <a:r>
              <a:rPr lang="en-US" sz="1100" dirty="0"/>
              <a:t>for more information.</a:t>
            </a:r>
            <a:endParaRPr lang="de-DE" sz="1100" dirty="0"/>
          </a:p>
        </p:txBody>
      </p:sp>
      <p:sp>
        <p:nvSpPr>
          <p:cNvPr id="7" name="Textfeld 6"/>
          <p:cNvSpPr txBox="1"/>
          <p:nvPr/>
        </p:nvSpPr>
        <p:spPr>
          <a:xfrm>
            <a:off x="3923928" y="3227204"/>
            <a:ext cx="48965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man </a:t>
            </a:r>
            <a:r>
              <a:rPr lang="en-US" sz="1000" b="1" dirty="0" err="1" smtClean="0"/>
              <a:t>SSL_CTX_set_verify</a:t>
            </a:r>
            <a:r>
              <a:rPr lang="en-US" sz="1000" b="1" dirty="0" smtClean="0"/>
              <a:t>(3)</a:t>
            </a:r>
          </a:p>
          <a:p>
            <a:endParaRPr lang="en-US" sz="1000" dirty="0" smtClean="0"/>
          </a:p>
          <a:p>
            <a:r>
              <a:rPr lang="en-US" sz="1000" dirty="0" smtClean="0"/>
              <a:t>SSL_VERIFY_NONE</a:t>
            </a:r>
            <a:endParaRPr lang="en-US" sz="1000" dirty="0"/>
          </a:p>
          <a:p>
            <a:r>
              <a:rPr lang="en-US" sz="1000" i="1" dirty="0" smtClean="0"/>
              <a:t>Server </a:t>
            </a:r>
            <a:r>
              <a:rPr lang="en-US" sz="1000" i="1" dirty="0"/>
              <a:t>mode</a:t>
            </a:r>
            <a:r>
              <a:rPr lang="en-US" sz="1000" dirty="0"/>
              <a:t>: the server will not send a client certificate request to the client,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so </a:t>
            </a:r>
            <a:r>
              <a:rPr lang="en-US" sz="1000" dirty="0"/>
              <a:t>the client will not send a certificate. </a:t>
            </a:r>
          </a:p>
          <a:p>
            <a:r>
              <a:rPr lang="en-US" sz="1000" i="1" dirty="0" smtClean="0"/>
              <a:t>Client </a:t>
            </a:r>
            <a:r>
              <a:rPr lang="en-US" sz="1000" i="1" dirty="0"/>
              <a:t>mode</a:t>
            </a:r>
            <a:r>
              <a:rPr lang="en-US" sz="1000" dirty="0"/>
              <a:t>: if not using an anonymous cipher (by default disabled), the </a:t>
            </a:r>
            <a:r>
              <a:rPr lang="en-US" sz="1000" dirty="0" smtClean="0"/>
              <a:t>server </a:t>
            </a:r>
            <a:br>
              <a:rPr lang="en-US" sz="1000" dirty="0" smtClean="0"/>
            </a:br>
            <a:r>
              <a:rPr lang="en-US" sz="1000" dirty="0" smtClean="0"/>
              <a:t>will </a:t>
            </a:r>
            <a:r>
              <a:rPr lang="en-US" sz="1000" dirty="0"/>
              <a:t>send a certificate which will be checked. The result of the certificate verification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process </a:t>
            </a:r>
            <a:r>
              <a:rPr lang="en-US" sz="1000" dirty="0"/>
              <a:t>can be checked after the TLS/SSL handshake using </a:t>
            </a:r>
            <a:r>
              <a:rPr lang="en-US" sz="1000" dirty="0" smtClean="0"/>
              <a:t>the</a:t>
            </a:r>
            <a:br>
              <a:rPr lang="en-US" sz="1000" dirty="0" smtClean="0"/>
            </a:br>
            <a:r>
              <a:rPr lang="en-US" sz="1000" dirty="0" smtClean="0"/>
              <a:t> </a:t>
            </a:r>
            <a:r>
              <a:rPr lang="en-US" sz="1000" dirty="0" err="1"/>
              <a:t>SSL_get_verify_result</a:t>
            </a:r>
            <a:r>
              <a:rPr lang="en-US" sz="1000" dirty="0"/>
              <a:t>(3) function. The handshake will be continued regardless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of </a:t>
            </a:r>
            <a:r>
              <a:rPr lang="en-US" sz="1000" dirty="0"/>
              <a:t>the verification result. </a:t>
            </a:r>
            <a:endParaRPr lang="en-US" sz="1000" dirty="0" smtClean="0"/>
          </a:p>
          <a:p>
            <a:endParaRPr lang="en-US" sz="1000" dirty="0"/>
          </a:p>
          <a:p>
            <a:r>
              <a:rPr lang="en-US" sz="1000" dirty="0" smtClean="0"/>
              <a:t>SSL_VERIFY_PEER</a:t>
            </a:r>
            <a:endParaRPr lang="en-US" sz="1000" dirty="0"/>
          </a:p>
          <a:p>
            <a:r>
              <a:rPr lang="en-US" sz="1000" i="1" dirty="0"/>
              <a:t>Server mode</a:t>
            </a:r>
            <a:r>
              <a:rPr lang="en-US" sz="1000" dirty="0"/>
              <a:t>: the server sends a client certificate request to the client. The certificate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returned </a:t>
            </a:r>
            <a:r>
              <a:rPr lang="en-US" sz="1000" dirty="0"/>
              <a:t>(if any) is checked. If the verification process fails, the TLS/SSL handshake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is </a:t>
            </a:r>
            <a:r>
              <a:rPr lang="en-US" sz="1000" dirty="0"/>
              <a:t>immediately terminated with an alert message containing the reason for the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verification </a:t>
            </a:r>
            <a:r>
              <a:rPr lang="en-US" sz="1000" dirty="0"/>
              <a:t>failure. The </a:t>
            </a:r>
            <a:r>
              <a:rPr lang="en-US" sz="1000" dirty="0" err="1"/>
              <a:t>behaviour</a:t>
            </a:r>
            <a:r>
              <a:rPr lang="en-US" sz="1000" dirty="0"/>
              <a:t> can be controlled by the additional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SSL_VERIFY_FAIL_IF_NO_PEER_CERT </a:t>
            </a:r>
            <a:r>
              <a:rPr lang="en-US" sz="1000" dirty="0"/>
              <a:t>and SSL_VERIFY_CLIENT_ONCE flags. </a:t>
            </a:r>
          </a:p>
          <a:p>
            <a:r>
              <a:rPr lang="en-US" sz="1000" i="1" dirty="0" smtClean="0"/>
              <a:t>Client </a:t>
            </a:r>
            <a:r>
              <a:rPr lang="en-US" sz="1000" i="1" dirty="0"/>
              <a:t>mode</a:t>
            </a:r>
            <a:r>
              <a:rPr lang="en-US" sz="1000" dirty="0"/>
              <a:t>: the server certificate is verified. If the verification process fails, the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TLS/SSL </a:t>
            </a:r>
            <a:r>
              <a:rPr lang="en-US" sz="1000" dirty="0"/>
              <a:t>handshake is immediately terminated with an alert message containing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the </a:t>
            </a:r>
            <a:r>
              <a:rPr lang="en-US" sz="1000" dirty="0"/>
              <a:t>reason for the verification failure. If no server certificate is sent, because an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anonymous </a:t>
            </a:r>
            <a:r>
              <a:rPr lang="en-US" sz="1000" dirty="0"/>
              <a:t>cipher is used, SSL_VERIFY_PEER is ignored.</a:t>
            </a:r>
            <a:endParaRPr lang="de-DE" sz="1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D023-9808-466D-BC72-741EA1946E40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622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dirty="0" smtClean="0"/>
              <a:t>Nutzer </a:t>
            </a:r>
            <a:r>
              <a:rPr lang="de-DE" dirty="0"/>
              <a:t>ändert Passwort auf dem </a:t>
            </a:r>
            <a:r>
              <a:rPr lang="de-DE" dirty="0" err="1"/>
              <a:t>WWW-Sever</a:t>
            </a:r>
            <a:r>
              <a:rPr lang="de-DE" dirty="0"/>
              <a:t> </a:t>
            </a:r>
            <a:r>
              <a:rPr lang="de-DE" dirty="0" smtClean="0"/>
              <a:t>base3,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es entsteht ein Datensatz, der folgende Informationen enthält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Nutzer-ID</a:t>
            </a:r>
          </a:p>
          <a:p>
            <a:pPr lvl="1"/>
            <a:r>
              <a:rPr lang="de-DE" dirty="0" smtClean="0"/>
              <a:t>Domainname</a:t>
            </a:r>
          </a:p>
          <a:p>
            <a:pPr lvl="1"/>
            <a:r>
              <a:rPr lang="de-DE" dirty="0" smtClean="0"/>
              <a:t>Nutzer-ID</a:t>
            </a:r>
          </a:p>
          <a:p>
            <a:pPr lvl="1"/>
            <a:r>
              <a:rPr lang="de-DE" dirty="0" smtClean="0"/>
              <a:t>Neues Passwort</a:t>
            </a:r>
          </a:p>
          <a:p>
            <a:pPr lvl="1"/>
            <a:r>
              <a:rPr lang="de-DE" dirty="0" smtClean="0"/>
              <a:t>Altes </a:t>
            </a:r>
            <a:r>
              <a:rPr lang="de-DE" dirty="0" err="1"/>
              <a:t>gekryptetes</a:t>
            </a:r>
            <a:r>
              <a:rPr lang="de-DE" dirty="0"/>
              <a:t> </a:t>
            </a:r>
            <a:r>
              <a:rPr lang="de-DE" dirty="0" err="1" smtClean="0"/>
              <a:t>LDAP-Passwort</a:t>
            </a:r>
            <a:endParaRPr lang="de-DE" dirty="0" smtClean="0"/>
          </a:p>
          <a:p>
            <a:pPr marL="301943" lvl="1" indent="0">
              <a:buNone/>
            </a:pPr>
            <a:r>
              <a:rPr lang="de-DE" dirty="0"/>
              <a:t> </a:t>
            </a:r>
            <a:r>
              <a:rPr lang="de-DE" dirty="0" smtClean="0"/>
              <a:t>   </a:t>
            </a:r>
            <a:r>
              <a:rPr lang="de-DE" sz="2400" dirty="0" smtClean="0"/>
              <a:t>Dieser </a:t>
            </a:r>
            <a:r>
              <a:rPr lang="de-DE" sz="2400" dirty="0"/>
              <a:t>Datensatz wird mit </a:t>
            </a:r>
            <a:r>
              <a:rPr lang="de-DE" sz="2400" dirty="0" err="1"/>
              <a:t>gpg</a:t>
            </a:r>
            <a:r>
              <a:rPr lang="de-DE" sz="2400" dirty="0"/>
              <a:t> verschlüsselt in einem </a:t>
            </a:r>
            <a:r>
              <a:rPr lang="de-DE" sz="2400" dirty="0" smtClean="0"/>
              <a:t>Verzeichnis auf base3 abgelegt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Auf </a:t>
            </a:r>
            <a:r>
              <a:rPr lang="de-DE" dirty="0"/>
              <a:t>dem </a:t>
            </a:r>
            <a:r>
              <a:rPr lang="de-DE" dirty="0" smtClean="0"/>
              <a:t>Master-Passwort-Server </a:t>
            </a:r>
            <a:r>
              <a:rPr lang="de-DE" dirty="0"/>
              <a:t>wird </a:t>
            </a:r>
            <a:r>
              <a:rPr lang="de-DE" dirty="0" smtClean="0"/>
              <a:t>in regelmäßigen Zeitabständen (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crontab</a:t>
            </a:r>
            <a:r>
              <a:rPr lang="de-DE" dirty="0" smtClean="0"/>
              <a:t>) mit </a:t>
            </a:r>
            <a:r>
              <a:rPr lang="de-DE" dirty="0"/>
              <a:t>Hilfe des Scripts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get-passwd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smtClean="0"/>
              <a:t>der </a:t>
            </a:r>
            <a:r>
              <a:rPr lang="de-DE" dirty="0"/>
              <a:t>Datensatz </a:t>
            </a:r>
            <a:r>
              <a:rPr lang="de-DE" dirty="0" smtClean="0"/>
              <a:t>via SSH von </a:t>
            </a:r>
            <a:r>
              <a:rPr lang="de-DE" dirty="0"/>
              <a:t>base3 geholt und auf base3 gelöscht</a:t>
            </a:r>
            <a:r>
              <a:rPr lang="de-DE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Das Script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change-passwd</a:t>
            </a:r>
            <a:r>
              <a:rPr lang="de-DE" dirty="0" smtClean="0"/>
              <a:t> entschlüsselt und prüft den Datensatz und wenn er als</a:t>
            </a:r>
            <a:br>
              <a:rPr lang="de-DE" dirty="0" smtClean="0"/>
            </a:br>
            <a:r>
              <a:rPr lang="de-DE" dirty="0" smtClean="0"/>
              <a:t>gut befunden wird, werden die Passwörter im LDAP (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ldapmodify</a:t>
            </a:r>
            <a:r>
              <a:rPr lang="de-DE" dirty="0" smtClean="0"/>
              <a:t>), NIS (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sed</a:t>
            </a:r>
            <a:r>
              <a:rPr lang="de-DE" dirty="0" smtClean="0"/>
              <a:t>) geändert und Nutzername und Passwort an den DC für Windows gesendet (</a:t>
            </a:r>
            <a:r>
              <a:rPr lang="de-DE" dirty="0" err="1" smtClean="0"/>
              <a:t>SSH-Verbindung</a:t>
            </a:r>
            <a:r>
              <a:rPr lang="de-DE" dirty="0" smtClean="0"/>
              <a:t> zu DC, </a:t>
            </a:r>
            <a:r>
              <a:rPr lang="de-DE" dirty="0" err="1" smtClean="0"/>
              <a:t>Auruf</a:t>
            </a:r>
            <a:r>
              <a:rPr lang="de-DE" dirty="0" smtClean="0"/>
              <a:t> von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pw.vbs</a:t>
            </a:r>
            <a:r>
              <a:rPr lang="de-DE" dirty="0" smtClean="0"/>
              <a:t>).</a:t>
            </a:r>
            <a:br>
              <a:rPr lang="de-DE" dirty="0" smtClean="0"/>
            </a:b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Lösung in der Informatik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D023-9808-466D-BC72-741EA1946E40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160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Danke an Herrn Bell, Herrn Müller, Herrn Plötz und </a:t>
            </a:r>
            <a:r>
              <a:rPr lang="de-DE" dirty="0"/>
              <a:t>Herrn Naumann</a:t>
            </a:r>
            <a:r>
              <a:rPr lang="de-DE" dirty="0" smtClean="0"/>
              <a:t>, </a:t>
            </a:r>
            <a:r>
              <a:rPr lang="de-DE" dirty="0"/>
              <a:t>Herrn </a:t>
            </a:r>
            <a:r>
              <a:rPr lang="de-DE" dirty="0"/>
              <a:t>Roland, Herrn Sommerfeld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D023-9808-466D-BC72-741EA1946E40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34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Heterogene OS-Landschaft</a:t>
            </a:r>
          </a:p>
          <a:p>
            <a:pPr lvl="1"/>
            <a:r>
              <a:rPr lang="de-DE" dirty="0" smtClean="0"/>
              <a:t>Windows von NT bis 7</a:t>
            </a:r>
          </a:p>
          <a:p>
            <a:pPr lvl="1"/>
            <a:r>
              <a:rPr lang="de-DE" dirty="0" smtClean="0"/>
              <a:t>Mac OS</a:t>
            </a:r>
          </a:p>
          <a:p>
            <a:pPr lvl="1"/>
            <a:r>
              <a:rPr lang="de-DE" dirty="0" smtClean="0"/>
              <a:t>Linux</a:t>
            </a:r>
          </a:p>
          <a:p>
            <a:pPr lvl="1"/>
            <a:r>
              <a:rPr lang="de-DE" dirty="0" smtClean="0"/>
              <a:t>Solaris</a:t>
            </a:r>
          </a:p>
          <a:p>
            <a:pPr lvl="1"/>
            <a:r>
              <a:rPr lang="de-DE" dirty="0"/>
              <a:t>u</a:t>
            </a:r>
            <a:r>
              <a:rPr lang="de-DE" dirty="0" smtClean="0"/>
              <a:t>sw.</a:t>
            </a:r>
          </a:p>
          <a:p>
            <a:r>
              <a:rPr lang="de-DE" dirty="0" smtClean="0"/>
              <a:t>Viele unabhängige Passwortdomänen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Situation an der HU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D023-9808-466D-BC72-741EA1946E4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535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de-DE" dirty="0" smtClean="0"/>
          </a:p>
          <a:p>
            <a:r>
              <a:rPr lang="de-DE" dirty="0" smtClean="0"/>
              <a:t>Kryptografie kurz erklärt</a:t>
            </a:r>
            <a:br>
              <a:rPr lang="de-DE" dirty="0" smtClean="0"/>
            </a:br>
            <a:r>
              <a:rPr lang="de-DE" dirty="0" smtClean="0">
                <a:hlinkClick r:id="rId2"/>
              </a:rPr>
              <a:t>http</a:t>
            </a:r>
            <a:r>
              <a:rPr lang="de-DE" dirty="0">
                <a:hlinkClick r:id="rId2"/>
              </a:rPr>
              <a:t>://</a:t>
            </a:r>
            <a:r>
              <a:rPr lang="de-DE" dirty="0" smtClean="0">
                <a:hlinkClick r:id="rId2"/>
              </a:rPr>
              <a:t>wiki.cryptocd.org/Mail/WieFunktioniertEs</a:t>
            </a:r>
            <a:endParaRPr lang="de-DE" dirty="0" smtClean="0"/>
          </a:p>
          <a:p>
            <a:r>
              <a:rPr lang="de-DE" dirty="0" err="1" smtClean="0"/>
              <a:t>Diffie-Hellman</a:t>
            </a:r>
            <a:r>
              <a:rPr lang="de-DE" dirty="0" smtClean="0"/>
              <a:t> </a:t>
            </a:r>
            <a:r>
              <a:rPr lang="de-DE" dirty="0" err="1" smtClean="0"/>
              <a:t>Keyexchange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>
                <a:hlinkClick r:id="rId3"/>
              </a:rPr>
              <a:t>http</a:t>
            </a:r>
            <a:r>
              <a:rPr lang="de-DE" dirty="0">
                <a:hlinkClick r:id="rId3"/>
              </a:rPr>
              <a:t>://</a:t>
            </a:r>
            <a:r>
              <a:rPr lang="de-DE" dirty="0" smtClean="0">
                <a:hlinkClick r:id="rId3"/>
              </a:rPr>
              <a:t>buchananweb.co.uk/design_tips240.htm</a:t>
            </a:r>
            <a:endParaRPr lang="de-DE" dirty="0" smtClean="0"/>
          </a:p>
          <a:p>
            <a:r>
              <a:rPr lang="de-DE" dirty="0" smtClean="0"/>
              <a:t>ADUM Source Code (Zeilenende </a:t>
            </a:r>
            <a:r>
              <a:rPr lang="de-DE" dirty="0" smtClean="0"/>
              <a:t>in der Projektdatei </a:t>
            </a:r>
            <a:r>
              <a:rPr lang="de-DE" dirty="0" smtClean="0"/>
              <a:t>von </a:t>
            </a:r>
            <a:r>
              <a:rPr lang="de-DE" dirty="0" err="1" smtClean="0"/>
              <a:t>Unix</a:t>
            </a:r>
            <a:r>
              <a:rPr lang="de-DE" dirty="0" smtClean="0"/>
              <a:t> auf Windows ändern)</a:t>
            </a:r>
            <a:br>
              <a:rPr lang="de-DE" dirty="0" smtClean="0"/>
            </a:br>
            <a:r>
              <a:rPr lang="de-DE" dirty="0" smtClean="0">
                <a:hlinkClick r:id="rId4"/>
              </a:rPr>
              <a:t>http</a:t>
            </a:r>
            <a:r>
              <a:rPr lang="de-DE" dirty="0">
                <a:hlinkClick r:id="rId4"/>
              </a:rPr>
              <a:t>://sourceforge.net/projects/adum</a:t>
            </a:r>
            <a:r>
              <a:rPr lang="de-DE" dirty="0" smtClean="0">
                <a:hlinkClick r:id="rId4"/>
              </a:rPr>
              <a:t>/</a:t>
            </a:r>
            <a:endParaRPr lang="de-DE" dirty="0" smtClean="0"/>
          </a:p>
          <a:p>
            <a:r>
              <a:rPr lang="de-DE" dirty="0" err="1" smtClean="0"/>
              <a:t>Stunnel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>
                <a:hlinkClick r:id="rId5"/>
              </a:rPr>
              <a:t>http</a:t>
            </a:r>
            <a:r>
              <a:rPr lang="de-DE" dirty="0">
                <a:hlinkClick r:id="rId5"/>
              </a:rPr>
              <a:t>://stunnel.mirt.net</a:t>
            </a:r>
            <a:r>
              <a:rPr lang="de-DE" dirty="0" smtClean="0">
                <a:hlinkClick r:id="rId5"/>
              </a:rPr>
              <a:t>/</a:t>
            </a:r>
            <a:endParaRPr lang="de-DE" dirty="0" smtClean="0"/>
          </a:p>
          <a:p>
            <a:r>
              <a:rPr lang="en-US" sz="2500" dirty="0" smtClean="0"/>
              <a:t>IO</a:t>
            </a:r>
            <a:r>
              <a:rPr lang="en-US" sz="2500" dirty="0"/>
              <a:t>::Socket::SSL </a:t>
            </a:r>
            <a:br>
              <a:rPr lang="en-US" sz="2500" dirty="0"/>
            </a:br>
            <a:r>
              <a:rPr lang="en-US" sz="2500" dirty="0">
                <a:hlinkClick r:id="rId6"/>
              </a:rPr>
              <a:t>http://</a:t>
            </a:r>
            <a:r>
              <a:rPr lang="en-US" sz="2500" dirty="0" smtClean="0">
                <a:hlinkClick r:id="rId6"/>
              </a:rPr>
              <a:t>search.cpan.org/dist/IO-Socket-SSL/SSL.pm</a:t>
            </a:r>
            <a:endParaRPr lang="en-US" sz="2500" dirty="0" smtClean="0"/>
          </a:p>
          <a:p>
            <a:r>
              <a:rPr lang="de-DE" sz="2500" dirty="0" err="1" smtClean="0"/>
              <a:t>OpenSSL</a:t>
            </a:r>
            <a:r>
              <a:rPr lang="de-DE" sz="2500" dirty="0" smtClean="0"/>
              <a:t> </a:t>
            </a:r>
            <a:r>
              <a:rPr lang="de-DE" sz="2500" dirty="0" err="1" smtClean="0"/>
              <a:t>Verify</a:t>
            </a:r>
            <a:r>
              <a:rPr lang="de-DE" sz="2500" dirty="0" smtClean="0"/>
              <a:t/>
            </a:r>
            <a:br>
              <a:rPr lang="de-DE" sz="2500" dirty="0" smtClean="0"/>
            </a:br>
            <a:r>
              <a:rPr lang="de-DE" sz="2500" dirty="0" smtClean="0">
                <a:hlinkClick r:id="rId7"/>
              </a:rPr>
              <a:t>http</a:t>
            </a:r>
            <a:r>
              <a:rPr lang="de-DE" sz="2500" dirty="0">
                <a:hlinkClick r:id="rId7"/>
              </a:rPr>
              <a:t>://</a:t>
            </a:r>
            <a:r>
              <a:rPr lang="de-DE" sz="2500" dirty="0" smtClean="0">
                <a:hlinkClick r:id="rId7"/>
              </a:rPr>
              <a:t>www.openssl.org/</a:t>
            </a:r>
            <a:r>
              <a:rPr lang="de-DE" sz="2500" dirty="0" err="1" smtClean="0">
                <a:hlinkClick r:id="rId7"/>
              </a:rPr>
              <a:t>docs</a:t>
            </a:r>
            <a:r>
              <a:rPr lang="de-DE" sz="2500" dirty="0" smtClean="0">
                <a:hlinkClick r:id="rId7"/>
              </a:rPr>
              <a:t>/</a:t>
            </a:r>
            <a:r>
              <a:rPr lang="de-DE" sz="2500" dirty="0" err="1" smtClean="0">
                <a:hlinkClick r:id="rId7"/>
              </a:rPr>
              <a:t>ssl</a:t>
            </a:r>
            <a:r>
              <a:rPr lang="de-DE" sz="2500" dirty="0" smtClean="0">
                <a:hlinkClick r:id="rId7"/>
              </a:rPr>
              <a:t>/SSL_CTX_</a:t>
            </a:r>
            <a:r>
              <a:rPr lang="de-DE" sz="2500" dirty="0" err="1" smtClean="0">
                <a:hlinkClick r:id="rId7"/>
              </a:rPr>
              <a:t>set</a:t>
            </a:r>
            <a:r>
              <a:rPr lang="de-DE" sz="2500" dirty="0" smtClean="0">
                <a:hlinkClick r:id="rId7"/>
              </a:rPr>
              <a:t>_</a:t>
            </a:r>
            <a:r>
              <a:rPr lang="de-DE" sz="2500" dirty="0" err="1" smtClean="0">
                <a:hlinkClick r:id="rId7"/>
              </a:rPr>
              <a:t>verify.html</a:t>
            </a:r>
            <a:endParaRPr lang="de-DE" sz="2500" dirty="0" smtClean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Links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D023-9808-466D-BC72-741EA1946E40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487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Wunsch: in allen Domänen </a:t>
            </a:r>
            <a:r>
              <a:rPr lang="de-DE" dirty="0"/>
              <a:t>soll man uniweit </a:t>
            </a:r>
            <a:r>
              <a:rPr lang="de-DE" dirty="0" smtClean="0"/>
              <a:t>mit demselben Benutzernamen &amp; Passwort arbeiten können</a:t>
            </a:r>
          </a:p>
          <a:p>
            <a:r>
              <a:rPr lang="de-DE" dirty="0" smtClean="0"/>
              <a:t>Bsp.: früher gab es in der Informatik separate Konten für Windows und </a:t>
            </a:r>
            <a:r>
              <a:rPr lang="de-DE" dirty="0" err="1" smtClean="0"/>
              <a:t>Unix</a:t>
            </a:r>
            <a:r>
              <a:rPr lang="de-DE" dirty="0" smtClean="0"/>
              <a:t>, jetzt nur </a:t>
            </a:r>
            <a:r>
              <a:rPr lang="de-DE" smtClean="0"/>
              <a:t>noch ein gemeinsames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Accounts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D023-9808-466D-BC72-741EA1946E40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262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Entweder ein großes Active Directory</a:t>
            </a:r>
          </a:p>
          <a:p>
            <a:pPr lvl="1"/>
            <a:r>
              <a:rPr lang="de-DE" dirty="0" smtClean="0"/>
              <a:t>Wald/</a:t>
            </a:r>
            <a:r>
              <a:rPr lang="de-DE" dirty="0" err="1" smtClean="0"/>
              <a:t>Forest</a:t>
            </a:r>
            <a:endParaRPr lang="de-DE" dirty="0" smtClean="0"/>
          </a:p>
          <a:p>
            <a:pPr lvl="1"/>
            <a:r>
              <a:rPr lang="de-DE" dirty="0" smtClean="0"/>
              <a:t>Baum/</a:t>
            </a:r>
            <a:r>
              <a:rPr lang="de-DE" dirty="0" err="1" smtClean="0"/>
              <a:t>Tree</a:t>
            </a:r>
            <a:endParaRPr lang="de-DE" dirty="0" smtClean="0"/>
          </a:p>
          <a:p>
            <a:pPr lvl="1"/>
            <a:r>
              <a:rPr lang="de-DE" dirty="0" smtClean="0"/>
              <a:t>Domäne/Domain</a:t>
            </a:r>
          </a:p>
          <a:p>
            <a:r>
              <a:rPr lang="en-US" dirty="0" smtClean="0"/>
              <a:t>Oder </a:t>
            </a:r>
            <a:r>
              <a:rPr lang="en-US" dirty="0" err="1" smtClean="0"/>
              <a:t>Selbstbaulösung</a:t>
            </a:r>
            <a:r>
              <a:rPr lang="en-US" dirty="0" smtClean="0"/>
              <a:t> ADUM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Lösungen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D023-9808-466D-BC72-741EA1946E4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21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Konto </a:t>
            </a:r>
            <a:r>
              <a:rPr lang="de-DE" dirty="0"/>
              <a:t>erstellen</a:t>
            </a:r>
          </a:p>
          <a:p>
            <a:r>
              <a:rPr lang="de-DE" dirty="0" smtClean="0"/>
              <a:t>Konto </a:t>
            </a:r>
            <a:r>
              <a:rPr lang="de-DE" dirty="0"/>
              <a:t>aktivieren und deaktivieren</a:t>
            </a:r>
          </a:p>
          <a:p>
            <a:r>
              <a:rPr lang="de-DE" dirty="0" smtClean="0"/>
              <a:t>Konto </a:t>
            </a:r>
            <a:r>
              <a:rPr lang="de-DE" dirty="0"/>
              <a:t>löschen</a:t>
            </a:r>
          </a:p>
          <a:p>
            <a:r>
              <a:rPr lang="de-DE" dirty="0" smtClean="0"/>
              <a:t>Passwort </a:t>
            </a:r>
            <a:r>
              <a:rPr lang="de-DE" dirty="0"/>
              <a:t>ändern</a:t>
            </a:r>
          </a:p>
          <a:p>
            <a:r>
              <a:rPr lang="de-DE" dirty="0" smtClean="0"/>
              <a:t>Passwort </a:t>
            </a:r>
            <a:r>
              <a:rPr lang="de-DE" dirty="0"/>
              <a:t>zurücksetzen (</a:t>
            </a:r>
            <a:r>
              <a:rPr lang="de-DE" dirty="0" smtClean="0"/>
              <a:t>Benutzer muss Passwort bei </a:t>
            </a:r>
            <a:r>
              <a:rPr lang="de-DE" dirty="0"/>
              <a:t>der nächsten Anmeldung </a:t>
            </a:r>
            <a:r>
              <a:rPr lang="de-DE" dirty="0" smtClean="0"/>
              <a:t>ändern - ???)</a:t>
            </a:r>
            <a:endParaRPr lang="de-DE" dirty="0"/>
          </a:p>
          <a:p>
            <a:r>
              <a:rPr lang="de-DE" dirty="0" smtClean="0"/>
              <a:t>Passwort </a:t>
            </a:r>
            <a:r>
              <a:rPr lang="de-DE" dirty="0"/>
              <a:t>vergleichen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Funktionalität von ADUM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D023-9808-466D-BC72-741EA1946E4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758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Das </a:t>
            </a:r>
            <a:r>
              <a:rPr lang="de-DE" dirty="0" err="1"/>
              <a:t>ADUM-Protokoll</a:t>
            </a:r>
            <a:r>
              <a:rPr lang="de-DE" dirty="0"/>
              <a:t> folgt grundlegend diesem Aufbau</a:t>
            </a:r>
            <a:r>
              <a:rPr lang="de-DE" dirty="0" smtClean="0"/>
              <a:t>: &lt;</a:t>
            </a:r>
            <a:r>
              <a:rPr lang="de-DE" dirty="0"/>
              <a:t>Länge&gt;|&lt;Anweisung&gt;|&lt;Parameter</a:t>
            </a:r>
            <a:r>
              <a:rPr lang="de-DE" dirty="0" smtClean="0"/>
              <a:t>&gt;|…</a:t>
            </a:r>
          </a:p>
          <a:p>
            <a:r>
              <a:rPr lang="de-DE" dirty="0" smtClean="0"/>
              <a:t>Bespiele:</a:t>
            </a:r>
            <a:endParaRPr lang="de-DE" dirty="0"/>
          </a:p>
          <a:p>
            <a:pPr lvl="1"/>
            <a:r>
              <a:rPr lang="de-DE" sz="1600" dirty="0" smtClean="0"/>
              <a:t>70|ACCINSERT|</a:t>
            </a:r>
            <a:r>
              <a:rPr lang="de-DE" sz="1600" dirty="0" err="1" smtClean="0"/>
              <a:t>julia</a:t>
            </a:r>
            <a:r>
              <a:rPr lang="de-DE" sz="1600" dirty="0" smtClean="0"/>
              <a:t>|Meyer|Julia|B3rserker|5A3x|abctest.xp2k.hu-berlin.de</a:t>
            </a:r>
            <a:r>
              <a:rPr lang="de-DE" sz="1600" dirty="0"/>
              <a:t>|</a:t>
            </a:r>
          </a:p>
          <a:p>
            <a:pPr lvl="1"/>
            <a:r>
              <a:rPr lang="de-DE" sz="1600" dirty="0"/>
              <a:t>28|PWDCHANGE|</a:t>
            </a:r>
            <a:r>
              <a:rPr lang="de-DE" sz="1600" dirty="0" err="1"/>
              <a:t>julia</a:t>
            </a:r>
            <a:r>
              <a:rPr lang="de-DE" sz="1600" dirty="0"/>
              <a:t>|S4r55skwod|</a:t>
            </a:r>
          </a:p>
          <a:p>
            <a:pPr lvl="1"/>
            <a:r>
              <a:rPr lang="de-DE" sz="1600" dirty="0"/>
              <a:t>28|PWDVERIFY|</a:t>
            </a:r>
            <a:r>
              <a:rPr lang="de-DE" sz="1600" dirty="0" err="1"/>
              <a:t>julia</a:t>
            </a:r>
            <a:r>
              <a:rPr lang="de-DE" sz="1600" dirty="0"/>
              <a:t>|S4r55skwod|</a:t>
            </a:r>
          </a:p>
          <a:p>
            <a:pPr lvl="1"/>
            <a:r>
              <a:rPr lang="de-DE" sz="1600" dirty="0"/>
              <a:t>21|ACCDEACTIVATE|</a:t>
            </a:r>
            <a:r>
              <a:rPr lang="de-DE" sz="1600" dirty="0" err="1"/>
              <a:t>julia</a:t>
            </a:r>
            <a:r>
              <a:rPr lang="de-DE" sz="1600" dirty="0"/>
              <a:t>|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ADUM Protokoll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D023-9808-466D-BC72-741EA1946E40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316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Topologie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2879628" y="416741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5052698" y="4175025"/>
            <a:ext cx="14149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14" idx="3"/>
          </p:cNvCxnSpPr>
          <p:nvPr/>
        </p:nvCxnSpPr>
        <p:spPr>
          <a:xfrm flipV="1">
            <a:off x="5052698" y="3067972"/>
            <a:ext cx="1096114" cy="1028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uppieren 37"/>
          <p:cNvGrpSpPr/>
          <p:nvPr/>
        </p:nvGrpSpPr>
        <p:grpSpPr>
          <a:xfrm>
            <a:off x="1887277" y="3680048"/>
            <a:ext cx="1600118" cy="1732256"/>
            <a:chOff x="1887277" y="3680048"/>
            <a:chExt cx="1600118" cy="1732256"/>
          </a:xfrm>
        </p:grpSpPr>
        <p:grpSp>
          <p:nvGrpSpPr>
            <p:cNvPr id="9" name="Gruppieren 8"/>
            <p:cNvGrpSpPr/>
            <p:nvPr/>
          </p:nvGrpSpPr>
          <p:grpSpPr>
            <a:xfrm>
              <a:off x="2015532" y="3680048"/>
              <a:ext cx="981075" cy="1008508"/>
              <a:chOff x="2123728" y="2909441"/>
              <a:chExt cx="981075" cy="1008508"/>
            </a:xfrm>
          </p:grpSpPr>
          <p:pic>
            <p:nvPicPr>
              <p:cNvPr id="10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23728" y="2909441"/>
                <a:ext cx="981075" cy="9747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" name="Grafik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3768" y="3611021"/>
                <a:ext cx="260994" cy="306928"/>
              </a:xfrm>
              <a:prstGeom prst="rect">
                <a:avLst/>
              </a:prstGeom>
            </p:spPr>
          </p:pic>
        </p:grpSp>
        <p:sp>
          <p:nvSpPr>
            <p:cNvPr id="19" name="Textfeld 18"/>
            <p:cNvSpPr txBox="1"/>
            <p:nvPr/>
          </p:nvSpPr>
          <p:spPr>
            <a:xfrm>
              <a:off x="1887277" y="4765973"/>
              <a:ext cx="16001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Webserver</a:t>
              </a:r>
            </a:p>
            <a:p>
              <a:r>
                <a:rPr lang="de-DE" dirty="0" smtClean="0"/>
                <a:t>(ADUM Client)</a:t>
              </a:r>
              <a:endParaRPr lang="de-DE" dirty="0"/>
            </a:p>
          </p:txBody>
        </p:sp>
      </p:grpSp>
      <p:grpSp>
        <p:nvGrpSpPr>
          <p:cNvPr id="36" name="Gruppieren 35"/>
          <p:cNvGrpSpPr/>
          <p:nvPr/>
        </p:nvGrpSpPr>
        <p:grpSpPr>
          <a:xfrm>
            <a:off x="3605808" y="3608737"/>
            <a:ext cx="1912703" cy="1567146"/>
            <a:chOff x="3605808" y="3608737"/>
            <a:chExt cx="1912703" cy="1567146"/>
          </a:xfrm>
        </p:grpSpPr>
        <p:grpSp>
          <p:nvGrpSpPr>
            <p:cNvPr id="12" name="Gruppieren 11"/>
            <p:cNvGrpSpPr/>
            <p:nvPr/>
          </p:nvGrpSpPr>
          <p:grpSpPr>
            <a:xfrm>
              <a:off x="4071623" y="3608737"/>
              <a:ext cx="981075" cy="1110831"/>
              <a:chOff x="4211960" y="2922615"/>
              <a:chExt cx="981075" cy="1110831"/>
            </a:xfrm>
          </p:grpSpPr>
          <p:pic>
            <p:nvPicPr>
              <p:cNvPr id="13" name="Grafik 1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02497" y="3802452"/>
                <a:ext cx="260994" cy="230994"/>
              </a:xfrm>
              <a:prstGeom prst="rect">
                <a:avLst/>
              </a:prstGeom>
            </p:spPr>
          </p:pic>
          <p:pic>
            <p:nvPicPr>
              <p:cNvPr id="14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11960" y="2922615"/>
                <a:ext cx="981075" cy="9747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0" name="Textfeld 19"/>
            <p:cNvSpPr txBox="1"/>
            <p:nvPr/>
          </p:nvSpPr>
          <p:spPr>
            <a:xfrm>
              <a:off x="3605808" y="4806551"/>
              <a:ext cx="19127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ADUM </a:t>
              </a:r>
              <a:r>
                <a:rPr lang="de-DE" dirty="0" err="1" smtClean="0"/>
                <a:t>Redirector</a:t>
              </a:r>
              <a:endParaRPr lang="de-DE" dirty="0"/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6434651" y="2188135"/>
            <a:ext cx="1510350" cy="1384419"/>
            <a:chOff x="6565149" y="1700808"/>
            <a:chExt cx="1510350" cy="1384419"/>
          </a:xfrm>
        </p:grpSpPr>
        <p:grpSp>
          <p:nvGrpSpPr>
            <p:cNvPr id="22" name="Gruppieren 21"/>
            <p:cNvGrpSpPr/>
            <p:nvPr/>
          </p:nvGrpSpPr>
          <p:grpSpPr>
            <a:xfrm>
              <a:off x="6732240" y="1700808"/>
              <a:ext cx="981075" cy="1110831"/>
              <a:chOff x="4211960" y="2922615"/>
              <a:chExt cx="981075" cy="1110831"/>
            </a:xfrm>
          </p:grpSpPr>
          <p:pic>
            <p:nvPicPr>
              <p:cNvPr id="24" name="Grafik 2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02497" y="3802452"/>
                <a:ext cx="260994" cy="230994"/>
              </a:xfrm>
              <a:prstGeom prst="rect">
                <a:avLst/>
              </a:prstGeom>
            </p:spPr>
          </p:pic>
          <p:pic>
            <p:nvPicPr>
              <p:cNvPr id="25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11960" y="2922615"/>
                <a:ext cx="981075" cy="9747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3" name="Textfeld 22"/>
            <p:cNvSpPr txBox="1"/>
            <p:nvPr/>
          </p:nvSpPr>
          <p:spPr>
            <a:xfrm>
              <a:off x="6565149" y="2715895"/>
              <a:ext cx="1510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ADUM Server</a:t>
              </a:r>
              <a:endParaRPr lang="de-DE" dirty="0"/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6467601" y="3482815"/>
            <a:ext cx="1510350" cy="1384419"/>
            <a:chOff x="6565149" y="1700808"/>
            <a:chExt cx="1510350" cy="1384419"/>
          </a:xfrm>
        </p:grpSpPr>
        <p:grpSp>
          <p:nvGrpSpPr>
            <p:cNvPr id="27" name="Gruppieren 26"/>
            <p:cNvGrpSpPr/>
            <p:nvPr/>
          </p:nvGrpSpPr>
          <p:grpSpPr>
            <a:xfrm>
              <a:off x="6732240" y="1700808"/>
              <a:ext cx="981075" cy="1110831"/>
              <a:chOff x="4211960" y="2922615"/>
              <a:chExt cx="981075" cy="1110831"/>
            </a:xfrm>
          </p:grpSpPr>
          <p:pic>
            <p:nvPicPr>
              <p:cNvPr id="29" name="Grafik 2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02497" y="3802452"/>
                <a:ext cx="260994" cy="230994"/>
              </a:xfrm>
              <a:prstGeom prst="rect">
                <a:avLst/>
              </a:prstGeom>
            </p:spPr>
          </p:pic>
          <p:pic>
            <p:nvPicPr>
              <p:cNvPr id="30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11960" y="2922615"/>
                <a:ext cx="981075" cy="9747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8" name="Textfeld 27"/>
            <p:cNvSpPr txBox="1"/>
            <p:nvPr/>
          </p:nvSpPr>
          <p:spPr>
            <a:xfrm>
              <a:off x="6565149" y="2715895"/>
              <a:ext cx="1510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ADUM Server</a:t>
              </a:r>
              <a:endParaRPr lang="de-DE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6435554" y="4867234"/>
            <a:ext cx="1510350" cy="1384419"/>
            <a:chOff x="6565149" y="1700808"/>
            <a:chExt cx="1510350" cy="1384419"/>
          </a:xfrm>
        </p:grpSpPr>
        <p:grpSp>
          <p:nvGrpSpPr>
            <p:cNvPr id="32" name="Gruppieren 31"/>
            <p:cNvGrpSpPr/>
            <p:nvPr/>
          </p:nvGrpSpPr>
          <p:grpSpPr>
            <a:xfrm>
              <a:off x="6732240" y="1700808"/>
              <a:ext cx="981075" cy="1110831"/>
              <a:chOff x="4211960" y="2922615"/>
              <a:chExt cx="981075" cy="1110831"/>
            </a:xfrm>
          </p:grpSpPr>
          <p:pic>
            <p:nvPicPr>
              <p:cNvPr id="34" name="Grafik 3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02497" y="3802452"/>
                <a:ext cx="260994" cy="230994"/>
              </a:xfrm>
              <a:prstGeom prst="rect">
                <a:avLst/>
              </a:prstGeom>
            </p:spPr>
          </p:pic>
          <p:pic>
            <p:nvPicPr>
              <p:cNvPr id="35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11960" y="2922615"/>
                <a:ext cx="981075" cy="9747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33" name="Textfeld 32"/>
            <p:cNvSpPr txBox="1"/>
            <p:nvPr/>
          </p:nvSpPr>
          <p:spPr>
            <a:xfrm>
              <a:off x="6565149" y="2715895"/>
              <a:ext cx="1510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ADUM Server</a:t>
              </a:r>
              <a:endParaRPr lang="de-DE" dirty="0"/>
            </a:p>
          </p:txBody>
        </p:sp>
      </p:grpSp>
      <p:sp>
        <p:nvSpPr>
          <p:cNvPr id="4" name="Textfeld 3"/>
          <p:cNvSpPr txBox="1"/>
          <p:nvPr/>
        </p:nvSpPr>
        <p:spPr>
          <a:xfrm>
            <a:off x="3048627" y="39827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SSL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932040" y="3970177"/>
            <a:ext cx="14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rgbClr val="FF0000"/>
                </a:solidFill>
              </a:rPr>
              <a:t>ADUM-Crypt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39" name="Gerade Verbindung mit Pfeil 38"/>
          <p:cNvCxnSpPr/>
          <p:nvPr/>
        </p:nvCxnSpPr>
        <p:spPr>
          <a:xfrm>
            <a:off x="5052698" y="4251909"/>
            <a:ext cx="1096114" cy="1028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D023-9808-466D-BC72-741EA1946E4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93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203848" y="2675467"/>
            <a:ext cx="5076552" cy="3450696"/>
          </a:xfrm>
        </p:spPr>
        <p:txBody>
          <a:bodyPr/>
          <a:lstStyle/>
          <a:p>
            <a:r>
              <a:rPr lang="de-DE" dirty="0" smtClean="0"/>
              <a:t>Webserver mit Perlscript (ADUM Client</a:t>
            </a:r>
            <a:r>
              <a:rPr lang="de-DE" dirty="0" smtClean="0"/>
              <a:t>), </a:t>
            </a:r>
            <a:r>
              <a:rPr lang="de-DE" dirty="0" smtClean="0"/>
              <a:t>welches </a:t>
            </a:r>
            <a:r>
              <a:rPr lang="de-DE" dirty="0" err="1" smtClean="0"/>
              <a:t>ADUM-formatierte</a:t>
            </a:r>
            <a:r>
              <a:rPr lang="de-DE" dirty="0" smtClean="0"/>
              <a:t> Nachrichten an </a:t>
            </a:r>
            <a:r>
              <a:rPr lang="de-DE" dirty="0" err="1" smtClean="0"/>
              <a:t>ADUM-Redirector</a:t>
            </a:r>
            <a:r>
              <a:rPr lang="de-DE" dirty="0" smtClean="0"/>
              <a:t> </a:t>
            </a:r>
            <a:r>
              <a:rPr lang="de-DE" dirty="0" smtClean="0"/>
              <a:t>schickt (Klartext)</a:t>
            </a:r>
          </a:p>
          <a:p>
            <a:r>
              <a:rPr lang="de-DE" dirty="0" smtClean="0"/>
              <a:t>Perlscript verwendet </a:t>
            </a:r>
            <a:r>
              <a:rPr lang="de-DE" dirty="0"/>
              <a:t>IO::Socket::</a:t>
            </a:r>
            <a:r>
              <a:rPr lang="de-DE" dirty="0" smtClean="0"/>
              <a:t>SSL, </a:t>
            </a:r>
            <a:r>
              <a:rPr lang="de-DE" dirty="0" smtClean="0"/>
              <a:t>um über </a:t>
            </a:r>
            <a:r>
              <a:rPr lang="de-DE" dirty="0" err="1" smtClean="0"/>
              <a:t>SSL-Tunnel</a:t>
            </a:r>
            <a:r>
              <a:rPr lang="de-DE" dirty="0" smtClean="0"/>
              <a:t> zu kommunizieren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Webserver/ADUM </a:t>
            </a:r>
            <a:r>
              <a:rPr lang="de-DE" dirty="0" smtClean="0"/>
              <a:t>Client</a:t>
            </a:r>
            <a:endParaRPr lang="de-DE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1393134" y="2813920"/>
            <a:ext cx="1600118" cy="1732256"/>
            <a:chOff x="1887277" y="3680048"/>
            <a:chExt cx="1600118" cy="1732256"/>
          </a:xfrm>
        </p:grpSpPr>
        <p:grpSp>
          <p:nvGrpSpPr>
            <p:cNvPr id="10" name="Gruppieren 9"/>
            <p:cNvGrpSpPr/>
            <p:nvPr/>
          </p:nvGrpSpPr>
          <p:grpSpPr>
            <a:xfrm>
              <a:off x="2015532" y="3680048"/>
              <a:ext cx="981075" cy="1008508"/>
              <a:chOff x="2123728" y="2909441"/>
              <a:chExt cx="981075" cy="1008508"/>
            </a:xfrm>
          </p:grpSpPr>
          <p:pic>
            <p:nvPicPr>
              <p:cNvPr id="12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23728" y="2909441"/>
                <a:ext cx="981075" cy="9747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Grafik 1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3768" y="3611021"/>
                <a:ext cx="260994" cy="306928"/>
              </a:xfrm>
              <a:prstGeom prst="rect">
                <a:avLst/>
              </a:prstGeom>
            </p:spPr>
          </p:pic>
        </p:grpSp>
        <p:sp>
          <p:nvSpPr>
            <p:cNvPr id="11" name="Textfeld 10"/>
            <p:cNvSpPr txBox="1"/>
            <p:nvPr/>
          </p:nvSpPr>
          <p:spPr>
            <a:xfrm>
              <a:off x="1887277" y="4765973"/>
              <a:ext cx="16001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Webserver</a:t>
              </a:r>
            </a:p>
            <a:p>
              <a:r>
                <a:rPr lang="de-DE" dirty="0" smtClean="0"/>
                <a:t>(ADUM Client)</a:t>
              </a:r>
              <a:endParaRPr lang="de-DE" dirty="0"/>
            </a:p>
          </p:txBody>
        </p:sp>
      </p:grp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D023-9808-466D-BC72-741EA1946E40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977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851920" y="2675467"/>
            <a:ext cx="4428480" cy="3450696"/>
          </a:xfrm>
        </p:spPr>
        <p:txBody>
          <a:bodyPr/>
          <a:lstStyle/>
          <a:p>
            <a:r>
              <a:rPr lang="de-DE" dirty="0" err="1" smtClean="0"/>
              <a:t>Stunnel</a:t>
            </a:r>
            <a:r>
              <a:rPr lang="de-DE" dirty="0" smtClean="0"/>
              <a:t> Endpunkt</a:t>
            </a:r>
          </a:p>
          <a:p>
            <a:r>
              <a:rPr lang="de-DE" dirty="0" smtClean="0"/>
              <a:t>Öffnet </a:t>
            </a:r>
            <a:r>
              <a:rPr lang="de-DE" dirty="0" err="1" smtClean="0"/>
              <a:t>TCP-Sockel</a:t>
            </a:r>
            <a:r>
              <a:rPr lang="de-DE" dirty="0" smtClean="0"/>
              <a:t> und wartet auf </a:t>
            </a:r>
            <a:r>
              <a:rPr lang="de-DE" dirty="0" err="1" smtClean="0"/>
              <a:t>ADUM-formatierte</a:t>
            </a:r>
            <a:r>
              <a:rPr lang="de-DE" dirty="0" smtClean="0"/>
              <a:t> Nachricht</a:t>
            </a:r>
          </a:p>
          <a:p>
            <a:r>
              <a:rPr lang="de-DE" dirty="0" smtClean="0"/>
              <a:t>Sendet Nachricht mit </a:t>
            </a:r>
            <a:r>
              <a:rPr lang="de-DE" dirty="0" err="1" smtClean="0"/>
              <a:t>ADUM-Crypt</a:t>
            </a:r>
            <a:r>
              <a:rPr lang="de-DE" dirty="0" smtClean="0"/>
              <a:t> verschlüsselt an ADUM Server weiter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ADUM </a:t>
            </a:r>
            <a:r>
              <a:rPr lang="de-DE" dirty="0" err="1" smtClean="0"/>
              <a:t>Redirector</a:t>
            </a:r>
            <a:endParaRPr lang="de-DE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1043608" y="3501008"/>
            <a:ext cx="1912703" cy="1567146"/>
            <a:chOff x="3605808" y="3608737"/>
            <a:chExt cx="1912703" cy="1567146"/>
          </a:xfrm>
        </p:grpSpPr>
        <p:grpSp>
          <p:nvGrpSpPr>
            <p:cNvPr id="10" name="Gruppieren 9"/>
            <p:cNvGrpSpPr/>
            <p:nvPr/>
          </p:nvGrpSpPr>
          <p:grpSpPr>
            <a:xfrm>
              <a:off x="4071623" y="3608737"/>
              <a:ext cx="981075" cy="1110831"/>
              <a:chOff x="4211960" y="2922615"/>
              <a:chExt cx="981075" cy="1110831"/>
            </a:xfrm>
          </p:grpSpPr>
          <p:pic>
            <p:nvPicPr>
              <p:cNvPr id="12" name="Grafik 1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02497" y="3802452"/>
                <a:ext cx="260994" cy="230994"/>
              </a:xfrm>
              <a:prstGeom prst="rect">
                <a:avLst/>
              </a:prstGeom>
            </p:spPr>
          </p:pic>
          <p:pic>
            <p:nvPicPr>
              <p:cNvPr id="13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11960" y="2922615"/>
                <a:ext cx="981075" cy="9747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1" name="Textfeld 10"/>
            <p:cNvSpPr txBox="1"/>
            <p:nvPr/>
          </p:nvSpPr>
          <p:spPr>
            <a:xfrm>
              <a:off x="3605808" y="4806551"/>
              <a:ext cx="19127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ADUM </a:t>
              </a:r>
              <a:r>
                <a:rPr lang="de-DE" dirty="0" err="1" smtClean="0"/>
                <a:t>Redirector</a:t>
              </a:r>
              <a:endParaRPr lang="de-DE" dirty="0"/>
            </a:p>
          </p:txBody>
        </p:sp>
      </p:grp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D023-9808-466D-BC72-741EA1946E40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945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ellenform">
  <a:themeElements>
    <a:clrScheme name="Wellen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ellen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ellen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794</Words>
  <Application>Microsoft Office PowerPoint</Application>
  <PresentationFormat>Bildschirmpräsentation (4:3)</PresentationFormat>
  <Paragraphs>196</Paragraphs>
  <Slides>20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Wellenform</vt:lpstr>
      <vt:lpstr>ADUM   Active Directory User Manager</vt:lpstr>
      <vt:lpstr>Situation an der HU</vt:lpstr>
      <vt:lpstr>Accounts</vt:lpstr>
      <vt:lpstr>Lösungen</vt:lpstr>
      <vt:lpstr>Funktionalität von ADUM</vt:lpstr>
      <vt:lpstr>ADUM Protokoll</vt:lpstr>
      <vt:lpstr>Topologie</vt:lpstr>
      <vt:lpstr>Webserver/ADUM Client</vt:lpstr>
      <vt:lpstr>ADUM Redirector</vt:lpstr>
      <vt:lpstr>ADUM Server</vt:lpstr>
      <vt:lpstr>Kurzeinführung Kryptografie</vt:lpstr>
      <vt:lpstr>Kurzeinführung Kryptografie</vt:lpstr>
      <vt:lpstr>Sourcecode ADUM-Crypt</vt:lpstr>
      <vt:lpstr>ADUM-Crypt</vt:lpstr>
      <vt:lpstr>Probleme</vt:lpstr>
      <vt:lpstr>Positives</vt:lpstr>
      <vt:lpstr>SSL und Perl</vt:lpstr>
      <vt:lpstr>Lösung in der Informatik</vt:lpstr>
      <vt:lpstr> </vt:lpstr>
      <vt:lpstr>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ADUM   Active Directory User Manager</dc:title>
  <dc:creator>X</dc:creator>
  <cp:lastModifiedBy>X</cp:lastModifiedBy>
  <cp:revision>80</cp:revision>
  <cp:lastPrinted>2010-09-30T17:27:45Z</cp:lastPrinted>
  <dcterms:created xsi:type="dcterms:W3CDTF">2010-09-29T14:06:20Z</dcterms:created>
  <dcterms:modified xsi:type="dcterms:W3CDTF">2010-09-30T17:41:01Z</dcterms:modified>
</cp:coreProperties>
</file>